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6"/>
  </p:notesMasterIdLst>
  <p:sldIdLst>
    <p:sldId id="256" r:id="rId2"/>
    <p:sldId id="260" r:id="rId3"/>
    <p:sldId id="257" r:id="rId4"/>
    <p:sldId id="258" r:id="rId5"/>
    <p:sldId id="298" r:id="rId6"/>
    <p:sldId id="302" r:id="rId7"/>
    <p:sldId id="301" r:id="rId8"/>
    <p:sldId id="259" r:id="rId9"/>
    <p:sldId id="261" r:id="rId10"/>
    <p:sldId id="264" r:id="rId11"/>
    <p:sldId id="266" r:id="rId12"/>
    <p:sldId id="263"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00" r:id="rId35"/>
  </p:sldIdLst>
  <p:sldSz cx="9144000" cy="5143500" type="screen16x9"/>
  <p:notesSz cx="6858000" cy="9144000"/>
  <p:embeddedFontLst>
    <p:embeddedFont>
      <p:font typeface="Abadi" panose="020B0604020104020204" pitchFamily="34" charset="0"/>
      <p:regular r:id="rId37"/>
    </p:embeddedFont>
    <p:embeddedFont>
      <p:font typeface="Calibri" panose="020F0502020204030204" pitchFamily="34" charset="0"/>
      <p:regular r:id="rId38"/>
      <p:bold r:id="rId39"/>
      <p:italic r:id="rId40"/>
      <p:boldItalic r:id="rId41"/>
    </p:embeddedFont>
    <p:embeddedFont>
      <p:font typeface="Source Code Pro" panose="020B0604020202020204" charset="0"/>
      <p:regular r:id="rId42"/>
      <p:bold r:id="rId43"/>
      <p:italic r:id="rId44"/>
      <p:boldItalic r:id="rId45"/>
    </p:embeddedFont>
    <p:embeddedFont>
      <p:font typeface="Source Code Pro Light" panose="020B0604020202020204" charset="0"/>
      <p:regular r:id="rId46"/>
      <p:bold r:id="rId47"/>
      <p:italic r:id="rId48"/>
      <p:boldItalic r:id="rId49"/>
    </p:embeddedFont>
    <p:embeddedFont>
      <p:font typeface="Teko" panose="020B0604020202020204" charset="0"/>
      <p:regular r:id="rId50"/>
      <p:bold r:id="rId51"/>
    </p:embeddedFont>
    <p:embeddedFont>
      <p:font typeface="Teko Light" panose="020B0604020202020204" charset="0"/>
      <p:regular r:id="rId52"/>
      <p:bold r:id="rId53"/>
    </p:embeddedFont>
    <p:embeddedFont>
      <p:font typeface="Teko Medium"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7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18" autoAdjust="0"/>
    <p:restoredTop sz="94249" autoAdjust="0"/>
  </p:normalViewPr>
  <p:slideViewPr>
    <p:cSldViewPr snapToGrid="0">
      <p:cViewPr>
        <p:scale>
          <a:sx n="110" d="100"/>
          <a:sy n="110" d="100"/>
        </p:scale>
        <p:origin x="-6" y="-348"/>
      </p:cViewPr>
      <p:guideLst>
        <p:guide orient="horz" pos="10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56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81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24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414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24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204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40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30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289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21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356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937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461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26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984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633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952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50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807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60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82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49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23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17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93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extLst>
      <p:ext uri="{BB962C8B-B14F-4D97-AF65-F5344CB8AC3E}">
        <p14:creationId xmlns:p14="http://schemas.microsoft.com/office/powerpoint/2010/main" val="434700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13">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
  <p:cSld name="CUSTOM_1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4853625" y="-194427"/>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a:endParaRPr/>
          </a:p>
        </p:txBody>
      </p:sp>
      <p:sp>
        <p:nvSpPr>
          <p:cNvPr id="30" name="Google Shape;30;p5"/>
          <p:cNvSpPr txBox="1">
            <a:spLocks noGrp="1"/>
          </p:cNvSpPr>
          <p:nvPr>
            <p:ph type="subTitle" idx="1"/>
          </p:nvPr>
        </p:nvSpPr>
        <p:spPr>
          <a:xfrm>
            <a:off x="4853625" y="2279075"/>
            <a:ext cx="29970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3 ">
  <p:cSld name="CUSTOM_16">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a:ea typeface="Teko"/>
                <a:cs typeface="Teko"/>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4">
  <p:cSld name="CUSTOM_16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ultimedia">
  <p:cSld name="CUSTOM_7_2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a:ea typeface="Teko"/>
                <a:cs typeface="Teko"/>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61" r:id="rId9"/>
    <p:sldLayoutId id="2147483665" r:id="rId10"/>
    <p:sldLayoutId id="2147483666" r:id="rId11"/>
    <p:sldLayoutId id="2147483669" r:id="rId12"/>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3"/>
          <p:cNvSpPr txBox="1">
            <a:spLocks noGrp="1"/>
          </p:cNvSpPr>
          <p:nvPr>
            <p:ph type="ctrTitle"/>
          </p:nvPr>
        </p:nvSpPr>
        <p:spPr>
          <a:xfrm>
            <a:off x="422874" y="926677"/>
            <a:ext cx="7105986" cy="2426071"/>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s-CO" dirty="0"/>
              <a:t>    </a:t>
            </a:r>
            <a:r>
              <a:rPr lang="es-CO" dirty="0" err="1">
                <a:solidFill>
                  <a:srgbClr val="F3F3F3"/>
                </a:solidFill>
              </a:rPr>
              <a:t>NextDoor</a:t>
            </a:r>
            <a:r>
              <a:rPr lang="es-CO" dirty="0">
                <a:solidFill>
                  <a:srgbClr val="F3F3F3"/>
                </a:solidFill>
              </a:rPr>
              <a:t> </a:t>
            </a:r>
            <a:br>
              <a:rPr lang="es-CO" dirty="0">
                <a:solidFill>
                  <a:srgbClr val="F3F3F3"/>
                </a:solidFill>
              </a:rPr>
            </a:br>
            <a:r>
              <a:rPr lang="es-CO" dirty="0">
                <a:solidFill>
                  <a:srgbClr val="F3F3F3"/>
                </a:solidFill>
              </a:rPr>
              <a:t>banca virtual</a:t>
            </a:r>
            <a:endParaRPr dirty="0">
              <a:solidFill>
                <a:srgbClr val="F3F3F3"/>
              </a:solidFill>
            </a:endParaRPr>
          </a:p>
        </p:txBody>
      </p:sp>
      <p:pic>
        <p:nvPicPr>
          <p:cNvPr id="3" name="Imagen 2">
            <a:extLst>
              <a:ext uri="{FF2B5EF4-FFF2-40B4-BE49-F238E27FC236}">
                <a16:creationId xmlns:a16="http://schemas.microsoft.com/office/drawing/2014/main" id="{E2ABA6E9-7C7D-4A09-9DE7-9CFD127CF7D8}"/>
              </a:ext>
            </a:extLst>
          </p:cNvPr>
          <p:cNvPicPr>
            <a:picLocks noChangeAspect="1"/>
          </p:cNvPicPr>
          <p:nvPr/>
        </p:nvPicPr>
        <p:blipFill>
          <a:blip r:embed="rId4"/>
          <a:stretch>
            <a:fillRect/>
          </a:stretch>
        </p:blipFill>
        <p:spPr>
          <a:xfrm>
            <a:off x="5034661" y="246213"/>
            <a:ext cx="3523694" cy="3626126"/>
          </a:xfrm>
          <a:prstGeom prst="rect">
            <a:avLst/>
          </a:prstGeom>
        </p:spPr>
      </p:pic>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s-MX" dirty="0">
                <a:solidFill>
                  <a:srgbClr val="F3F3F3"/>
                </a:solidFill>
              </a:rPr>
            </a:br>
            <a:br>
              <a:rPr lang="es-MX" dirty="0">
                <a:solidFill>
                  <a:srgbClr val="F3F3F3"/>
                </a:solidFill>
              </a:rPr>
            </a:br>
            <a:r>
              <a:rPr lang="es-MX" dirty="0">
                <a:solidFill>
                  <a:srgbClr val="F3F3F3"/>
                </a:solidFill>
              </a:rPr>
              <a:t>ANÁLISIS DOFA</a:t>
            </a:r>
            <a:endParaRPr lang="es-CO" dirty="0">
              <a:solidFill>
                <a:srgbClr val="F3F3F3"/>
              </a:solidFill>
            </a:endParaRPr>
          </a:p>
        </p:txBody>
      </p:sp>
      <p:pic>
        <p:nvPicPr>
          <p:cNvPr id="668" name="Google Shape;668;p31"/>
          <p:cNvPicPr preferRelativeResize="0"/>
          <p:nvPr/>
        </p:nvPicPr>
        <p:blipFill rotWithShape="1">
          <a:blip r:embed="rId4">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63787" y="893091"/>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CO" dirty="0">
                <a:solidFill>
                  <a:srgbClr val="F3F3F3"/>
                </a:solidFill>
                <a:latin typeface="Teko"/>
                <a:ea typeface="Teko"/>
                <a:cs typeface="Teko"/>
                <a:sym typeface="Teko"/>
              </a:rPr>
              <a:t>FORTALEZAS</a:t>
            </a:r>
            <a:endParaRPr dirty="0">
              <a:solidFill>
                <a:srgbClr val="F3F3F3"/>
              </a:solidFill>
              <a:latin typeface="Teko"/>
              <a:ea typeface="Teko"/>
              <a:cs typeface="Teko"/>
              <a:sym typeface="Teko"/>
            </a:endParaRPr>
          </a:p>
        </p:txBody>
      </p:sp>
      <p:sp>
        <p:nvSpPr>
          <p:cNvPr id="670" name="Google Shape;670;p31"/>
          <p:cNvSpPr txBox="1">
            <a:spLocks noGrp="1"/>
          </p:cNvSpPr>
          <p:nvPr>
            <p:ph type="subTitle" idx="8"/>
          </p:nvPr>
        </p:nvSpPr>
        <p:spPr>
          <a:xfrm>
            <a:off x="86348" y="1517949"/>
            <a:ext cx="2628323" cy="161861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 dirty="0">
                <a:solidFill>
                  <a:srgbClr val="F3F3F3"/>
                </a:solidFill>
              </a:rPr>
              <a:t>Costos bajos en planta fisica.</a:t>
            </a:r>
          </a:p>
          <a:p>
            <a:pPr marL="171450" lvl="0" indent="-171450" algn="l" rtl="0">
              <a:spcBef>
                <a:spcPts val="0"/>
              </a:spcBef>
              <a:spcAft>
                <a:spcPts val="0"/>
              </a:spcAft>
              <a:buFont typeface="Arial" panose="020B0604020202020204" pitchFamily="34" charset="0"/>
              <a:buChar char="•"/>
            </a:pPr>
            <a:r>
              <a:rPr lang="es-CO" dirty="0">
                <a:solidFill>
                  <a:srgbClr val="F3F3F3"/>
                </a:solidFill>
              </a:rPr>
              <a:t>A</a:t>
            </a:r>
            <a:r>
              <a:rPr lang="es" dirty="0">
                <a:solidFill>
                  <a:srgbClr val="F3F3F3"/>
                </a:solidFill>
              </a:rPr>
              <a:t>umento de la eficiencia al ahorrar tiempo de espera.</a:t>
            </a:r>
          </a:p>
          <a:p>
            <a:pPr marL="171450" lvl="0" indent="-171450" algn="l" rtl="0">
              <a:spcBef>
                <a:spcPts val="0"/>
              </a:spcBef>
              <a:spcAft>
                <a:spcPts val="0"/>
              </a:spcAft>
              <a:buFont typeface="Arial" panose="020B0604020202020204" pitchFamily="34" charset="0"/>
              <a:buChar char="•"/>
            </a:pPr>
            <a:r>
              <a:rPr lang="es-CO" dirty="0">
                <a:solidFill>
                  <a:srgbClr val="F3F3F3"/>
                </a:solidFill>
              </a:rPr>
              <a:t>F</a:t>
            </a:r>
            <a:r>
              <a:rPr lang="es" dirty="0">
                <a:solidFill>
                  <a:srgbClr val="F3F3F3"/>
                </a:solidFill>
              </a:rPr>
              <a:t>acil accesibilidad al sistema bancario.</a:t>
            </a:r>
          </a:p>
          <a:p>
            <a:pPr marL="171450" lvl="0" indent="-171450" algn="l" rtl="0">
              <a:spcBef>
                <a:spcPts val="0"/>
              </a:spcBef>
              <a:spcAft>
                <a:spcPts val="0"/>
              </a:spcAft>
              <a:buFont typeface="Arial" panose="020B0604020202020204" pitchFamily="34" charset="0"/>
              <a:buChar char="•"/>
            </a:pPr>
            <a:r>
              <a:rPr lang="es-CO" dirty="0">
                <a:solidFill>
                  <a:srgbClr val="F3F3F3"/>
                </a:solidFill>
              </a:rPr>
              <a:t>N</a:t>
            </a:r>
            <a:r>
              <a:rPr lang="es" dirty="0">
                <a:solidFill>
                  <a:srgbClr val="F3F3F3"/>
                </a:solidFill>
              </a:rPr>
              <a:t>ueva gama de productos de mayor alcance para los consumidores.</a:t>
            </a:r>
          </a:p>
        </p:txBody>
      </p:sp>
      <p:sp>
        <p:nvSpPr>
          <p:cNvPr id="671" name="Google Shape;671;p31"/>
          <p:cNvSpPr txBox="1">
            <a:spLocks noGrp="1"/>
          </p:cNvSpPr>
          <p:nvPr>
            <p:ph type="subTitle" idx="1"/>
          </p:nvPr>
        </p:nvSpPr>
        <p:spPr>
          <a:xfrm>
            <a:off x="-65210" y="3241289"/>
            <a:ext cx="3264669" cy="1782105"/>
          </a:xfrm>
          <a:prstGeom prst="rect">
            <a:avLst/>
          </a:prstGeom>
        </p:spPr>
        <p:txBody>
          <a:bodyPr spcFirstLastPara="1" wrap="square" lIns="91425" tIns="91425" rIns="91425" bIns="91425" anchor="t" anchorCtr="0">
            <a:noAutofit/>
          </a:bodyPr>
          <a:lstStyle/>
          <a:p>
            <a:pPr algn="l">
              <a:lnSpc>
                <a:spcPct val="107000"/>
              </a:lnSpc>
              <a:spcAft>
                <a:spcPts val="800"/>
              </a:spcAft>
              <a:buFont typeface="Arial" panose="020B0604020202020204" pitchFamily="34" charset="0"/>
              <a:buChar char="•"/>
            </a:pPr>
            <a:r>
              <a:rPr lang="es-CO" dirty="0">
                <a:latin typeface="Source Code Pro Light" panose="020B0604020202020204" charset="0"/>
                <a:ea typeface="Source Code Pro Light" panose="020B0604020202020204" charset="0"/>
                <a:cs typeface="Times New Roman" panose="02020603050405020304" pitchFamily="18" charset="0"/>
              </a:rPr>
              <a:t>Posicionamiento de nuevas plataformas digitales bancarias.</a:t>
            </a:r>
          </a:p>
          <a:p>
            <a:pPr algn="l">
              <a:lnSpc>
                <a:spcPct val="107000"/>
              </a:lnSpc>
              <a:spcAft>
                <a:spcPts val="800"/>
              </a:spcAft>
              <a:buFont typeface="Arial" panose="020B0604020202020204" pitchFamily="34" charset="0"/>
              <a:buChar char="•"/>
            </a:pPr>
            <a:r>
              <a:rPr lang="es-CO" dirty="0">
                <a:effectLst/>
                <a:latin typeface="Source Code Pro Light" panose="020B0604020202020204" charset="0"/>
                <a:ea typeface="Source Code Pro Light" panose="020B0604020202020204" charset="0"/>
                <a:cs typeface="Times New Roman" panose="02020603050405020304" pitchFamily="18" charset="0"/>
              </a:rPr>
              <a:t>Malware bancario y robo de información por medio de teléfonos infectados</a:t>
            </a:r>
            <a:r>
              <a:rPr lang="es-CO" dirty="0">
                <a:latin typeface="Source Code Pro Light" panose="020B0604020202020204" charset="0"/>
                <a:ea typeface="Source Code Pro Light" panose="020B0604020202020204" charset="0"/>
                <a:cs typeface="Times New Roman" panose="02020603050405020304" pitchFamily="18" charset="0"/>
              </a:rPr>
              <a:t> que atacan a las pequeños y medianas empresas.</a:t>
            </a:r>
          </a:p>
          <a:p>
            <a:pPr algn="l">
              <a:lnSpc>
                <a:spcPct val="107000"/>
              </a:lnSpc>
              <a:spcAft>
                <a:spcPts val="800"/>
              </a:spcAft>
              <a:buFont typeface="Arial" panose="020B0604020202020204" pitchFamily="34" charset="0"/>
              <a:buChar char="•"/>
            </a:pPr>
            <a:r>
              <a:rPr lang="es-CO" dirty="0">
                <a:latin typeface="Source Code Pro Light" panose="020B0604020202020204" charset="0"/>
                <a:ea typeface="Source Code Pro Light" panose="020B0604020202020204" charset="0"/>
                <a:cs typeface="Times New Roman" panose="02020603050405020304" pitchFamily="18" charset="0"/>
              </a:rPr>
              <a:t> situación socio política y económica del país. </a:t>
            </a:r>
            <a:endParaRPr lang="es-CO" dirty="0">
              <a:effectLst/>
              <a:latin typeface="Source Code Pro Light" panose="020B0604020202020204" charset="0"/>
              <a:ea typeface="Source Code Pro Light" panose="020B0604020202020204" charset="0"/>
              <a:cs typeface="Times New Roman" panose="02020603050405020304" pitchFamily="18" charset="0"/>
            </a:endParaRPr>
          </a:p>
        </p:txBody>
      </p:sp>
      <p:sp>
        <p:nvSpPr>
          <p:cNvPr id="672" name="Google Shape;672;p31"/>
          <p:cNvSpPr txBox="1">
            <a:spLocks noGrp="1"/>
          </p:cNvSpPr>
          <p:nvPr>
            <p:ph type="subTitle" idx="4"/>
          </p:nvPr>
        </p:nvSpPr>
        <p:spPr>
          <a:xfrm>
            <a:off x="5761206" y="1032700"/>
            <a:ext cx="3233056" cy="148624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CO" dirty="0">
                <a:solidFill>
                  <a:srgbClr val="F3F3F3"/>
                </a:solidFill>
              </a:rPr>
              <a:t>Malas practicas del usuario que permiten y exponen la seguridad de la experiencia de la app para el usuario.</a:t>
            </a:r>
          </a:p>
          <a:p>
            <a:pPr marL="171450" lvl="0" indent="-171450" algn="l" rtl="0">
              <a:spcBef>
                <a:spcPts val="0"/>
              </a:spcBef>
              <a:spcAft>
                <a:spcPts val="0"/>
              </a:spcAft>
              <a:buFont typeface="Arial" panose="020B0604020202020204" pitchFamily="34" charset="0"/>
              <a:buChar char="•"/>
            </a:pPr>
            <a:r>
              <a:rPr lang="es-CO" dirty="0">
                <a:solidFill>
                  <a:srgbClr val="F3F3F3"/>
                </a:solidFill>
              </a:rPr>
              <a:t>Falta de reconocimiento de la plataforma virtual a nivel nacional.</a:t>
            </a:r>
          </a:p>
          <a:p>
            <a:pPr marL="171450" lvl="0" indent="-171450" algn="l" rtl="0">
              <a:spcBef>
                <a:spcPts val="0"/>
              </a:spcBef>
              <a:spcAft>
                <a:spcPts val="0"/>
              </a:spcAft>
              <a:buFont typeface="Arial" panose="020B0604020202020204" pitchFamily="34" charset="0"/>
              <a:buChar char="•"/>
            </a:pPr>
            <a:r>
              <a:rPr lang="es-CO" dirty="0">
                <a:solidFill>
                  <a:srgbClr val="F3F3F3"/>
                </a:solidFill>
              </a:rPr>
              <a:t>Falta de experiencia empresarial.</a:t>
            </a:r>
          </a:p>
          <a:p>
            <a:pPr marL="171450" lvl="0" indent="-171450" algn="l" rtl="0">
              <a:spcBef>
                <a:spcPts val="0"/>
              </a:spcBef>
              <a:spcAft>
                <a:spcPts val="0"/>
              </a:spcAft>
              <a:buFont typeface="Arial" panose="020B0604020202020204" pitchFamily="34" charset="0"/>
              <a:buChar char="•"/>
            </a:pPr>
            <a:r>
              <a:rPr lang="es-CO" dirty="0">
                <a:solidFill>
                  <a:srgbClr val="F3F3F3"/>
                </a:solidFill>
              </a:rPr>
              <a:t>Poca capacidad para promocionarse.</a:t>
            </a:r>
            <a:endParaRPr dirty="0">
              <a:solidFill>
                <a:srgbClr val="F3F3F3"/>
              </a:solidFill>
            </a:endParaRPr>
          </a:p>
        </p:txBody>
      </p:sp>
      <p:sp>
        <p:nvSpPr>
          <p:cNvPr id="673" name="Google Shape;673;p31"/>
          <p:cNvSpPr txBox="1">
            <a:spLocks noGrp="1"/>
          </p:cNvSpPr>
          <p:nvPr>
            <p:ph type="subTitle" idx="6"/>
          </p:nvPr>
        </p:nvSpPr>
        <p:spPr>
          <a:xfrm>
            <a:off x="5674200" y="3264493"/>
            <a:ext cx="3106090" cy="162616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s-CO" dirty="0">
                <a:solidFill>
                  <a:srgbClr val="F3F3F3"/>
                </a:solidFill>
              </a:rPr>
              <a:t>Incursión en diversos mercados para abordar una mayor cantidad de consumidores.</a:t>
            </a:r>
          </a:p>
          <a:p>
            <a:pPr marL="171450" lvl="0" indent="-171450" algn="l" rtl="0">
              <a:spcBef>
                <a:spcPts val="0"/>
              </a:spcBef>
              <a:spcAft>
                <a:spcPts val="0"/>
              </a:spcAft>
              <a:buFont typeface="Arial" panose="020B0604020202020204" pitchFamily="34" charset="0"/>
              <a:buChar char="•"/>
            </a:pPr>
            <a:r>
              <a:rPr lang="es-CO" dirty="0">
                <a:solidFill>
                  <a:srgbClr val="F3F3F3"/>
                </a:solidFill>
              </a:rPr>
              <a:t>Auge del posicionamiento de la tecnología y digitalización de los servicios bancarios debido a las tendencias actuales.</a:t>
            </a:r>
          </a:p>
          <a:p>
            <a:pPr marL="171450" lvl="0" indent="-171450" algn="l" rtl="0">
              <a:spcBef>
                <a:spcPts val="0"/>
              </a:spcBef>
              <a:spcAft>
                <a:spcPts val="0"/>
              </a:spcAft>
              <a:buFont typeface="Arial" panose="020B0604020202020204" pitchFamily="34" charset="0"/>
              <a:buChar char="•"/>
            </a:pPr>
            <a:r>
              <a:rPr lang="es-CO" dirty="0">
                <a:solidFill>
                  <a:srgbClr val="F3F3F3"/>
                </a:solidFill>
              </a:rPr>
              <a:t>Gran visión de negocio por medio de las alianzas estratégicos. </a:t>
            </a:r>
          </a:p>
          <a:p>
            <a:pPr marL="0" lvl="0" indent="0" algn="l" rtl="0">
              <a:spcBef>
                <a:spcPts val="0"/>
              </a:spcBef>
              <a:spcAft>
                <a:spcPts val="0"/>
              </a:spcAft>
              <a:buNone/>
            </a:pPr>
            <a:endParaRPr lang="es-CO"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674" name="Google Shape;674;p31"/>
          <p:cNvSpPr txBox="1">
            <a:spLocks noGrp="1"/>
          </p:cNvSpPr>
          <p:nvPr>
            <p:ph type="ctrTitle" idx="3"/>
          </p:nvPr>
        </p:nvSpPr>
        <p:spPr>
          <a:xfrm>
            <a:off x="6600980" y="607903"/>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dirty="0">
                <a:solidFill>
                  <a:srgbClr val="F3F3F3"/>
                </a:solidFill>
                <a:latin typeface="Teko"/>
                <a:ea typeface="Teko"/>
                <a:cs typeface="Teko"/>
                <a:sym typeface="Teko"/>
              </a:rPr>
              <a:t>DEBILIDADES</a:t>
            </a: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br>
              <a:rPr lang="es-CO" dirty="0">
                <a:solidFill>
                  <a:srgbClr val="F3F3F3"/>
                </a:solidFill>
                <a:latin typeface="Teko"/>
                <a:ea typeface="Teko"/>
                <a:cs typeface="Teko"/>
                <a:sym typeface="Teko"/>
              </a:rPr>
            </a:br>
            <a:br>
              <a:rPr lang="es-CO" dirty="0">
                <a:solidFill>
                  <a:srgbClr val="F3F3F3"/>
                </a:solidFill>
                <a:latin typeface="Teko"/>
                <a:ea typeface="Teko"/>
                <a:cs typeface="Teko"/>
                <a:sym typeface="Teko"/>
              </a:rPr>
            </a:br>
            <a:r>
              <a:rPr lang="es-CO" dirty="0">
                <a:solidFill>
                  <a:srgbClr val="F3F3F3"/>
                </a:solidFill>
                <a:latin typeface="Teko"/>
                <a:ea typeface="Teko"/>
                <a:cs typeface="Teko"/>
                <a:sym typeface="Teko"/>
              </a:rPr>
              <a:t>OPORTUNIDADES</a:t>
            </a:r>
          </a:p>
        </p:txBody>
      </p:sp>
      <p:sp>
        <p:nvSpPr>
          <p:cNvPr id="676" name="Google Shape;676;p31"/>
          <p:cNvSpPr txBox="1">
            <a:spLocks noGrp="1"/>
          </p:cNvSpPr>
          <p:nvPr>
            <p:ph type="ctrTitle" idx="2"/>
          </p:nvPr>
        </p:nvSpPr>
        <p:spPr>
          <a:xfrm>
            <a:off x="230426" y="3004676"/>
            <a:ext cx="1881300" cy="424828"/>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br>
              <a:rPr lang="es-CO" dirty="0">
                <a:solidFill>
                  <a:srgbClr val="F3F3F3"/>
                </a:solidFill>
                <a:latin typeface="Teko"/>
                <a:ea typeface="Teko"/>
                <a:cs typeface="Teko"/>
                <a:sym typeface="Teko"/>
              </a:rPr>
            </a:br>
            <a:br>
              <a:rPr lang="es-CO" dirty="0">
                <a:solidFill>
                  <a:srgbClr val="F3F3F3"/>
                </a:solidFill>
                <a:latin typeface="Teko"/>
                <a:ea typeface="Teko"/>
                <a:cs typeface="Teko"/>
                <a:sym typeface="Teko"/>
              </a:rPr>
            </a:br>
            <a:r>
              <a:rPr lang="es-CO" dirty="0">
                <a:solidFill>
                  <a:srgbClr val="F3F3F3"/>
                </a:solidFill>
                <a:latin typeface="Teko"/>
                <a:ea typeface="Teko"/>
                <a:cs typeface="Teko"/>
                <a:sym typeface="Teko"/>
              </a:rPr>
              <a:t>AMENAZAS</a:t>
            </a: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cxnSpLocks/>
            <a:stCxn id="679" idx="3"/>
            <a:endCxn id="674" idx="1"/>
          </p:cNvCxnSpPr>
          <p:nvPr/>
        </p:nvCxnSpPr>
        <p:spPr>
          <a:xfrm flipV="1">
            <a:off x="4633800" y="930253"/>
            <a:ext cx="1967180" cy="787272"/>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a:cxnSpLocks/>
            <a:endCxn id="669" idx="3"/>
          </p:cNvCxnSpPr>
          <p:nvPr/>
        </p:nvCxnSpPr>
        <p:spPr>
          <a:xfrm rot="10800000">
            <a:off x="1945087" y="1215442"/>
            <a:ext cx="1471162" cy="1376789"/>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cxnSpLocks/>
            <a:stCxn id="677" idx="1"/>
          </p:cNvCxnSpPr>
          <p:nvPr/>
        </p:nvCxnSpPr>
        <p:spPr>
          <a:xfrm rot="10800000">
            <a:off x="2123006" y="3241289"/>
            <a:ext cx="2387195" cy="545837"/>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33"/>
          <p:cNvSpPr txBox="1"/>
          <p:nvPr/>
        </p:nvSpPr>
        <p:spPr>
          <a:xfrm>
            <a:off x="3253228" y="2076565"/>
            <a:ext cx="1513254"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CO" sz="1800" dirty="0">
                <a:solidFill>
                  <a:srgbClr val="F3F3F3"/>
                </a:solidFill>
                <a:latin typeface="Teko"/>
                <a:ea typeface="Teko"/>
                <a:cs typeface="Teko"/>
                <a:sym typeface="Teko"/>
              </a:rPr>
              <a:t>SITUACIÓN DEL MERCADO</a:t>
            </a:r>
          </a:p>
        </p:txBody>
      </p:sp>
      <p:sp>
        <p:nvSpPr>
          <p:cNvPr id="724" name="Google Shape;724;p33"/>
          <p:cNvSpPr txBox="1"/>
          <p:nvPr/>
        </p:nvSpPr>
        <p:spPr>
          <a:xfrm>
            <a:off x="3251044" y="3881259"/>
            <a:ext cx="987600"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CO" sz="1800" dirty="0">
                <a:solidFill>
                  <a:srgbClr val="F3F3F3"/>
                </a:solidFill>
                <a:latin typeface="Teko"/>
                <a:ea typeface="Teko"/>
                <a:cs typeface="Teko"/>
                <a:sym typeface="Teko"/>
              </a:rPr>
              <a:t>ALIADOS ESTRATÉGICOS</a:t>
            </a:r>
          </a:p>
        </p:txBody>
      </p:sp>
      <p:sp>
        <p:nvSpPr>
          <p:cNvPr id="725" name="Google Shape;725;p33"/>
          <p:cNvSpPr txBox="1"/>
          <p:nvPr/>
        </p:nvSpPr>
        <p:spPr>
          <a:xfrm>
            <a:off x="3306439" y="2963592"/>
            <a:ext cx="1784755" cy="282000"/>
          </a:xfrm>
          <a:prstGeom prst="rect">
            <a:avLst/>
          </a:prstGeom>
          <a:noFill/>
          <a:ln>
            <a:noFill/>
          </a:ln>
        </p:spPr>
        <p:txBody>
          <a:bodyPr spcFirstLastPara="1" wrap="square" lIns="0" tIns="67600" rIns="0" bIns="0" anchor="t" anchorCtr="0">
            <a:noAutofit/>
          </a:bodyPr>
          <a:lstStyle/>
          <a:p>
            <a:pPr marL="0" marR="0" lvl="0" indent="0" algn="l" rtl="0">
              <a:lnSpc>
                <a:spcPct val="100000"/>
              </a:lnSpc>
              <a:spcBef>
                <a:spcPts val="0"/>
              </a:spcBef>
              <a:spcAft>
                <a:spcPts val="0"/>
              </a:spcAft>
              <a:buNone/>
            </a:pPr>
            <a:r>
              <a:rPr lang="es-MX" sz="1800" dirty="0">
                <a:solidFill>
                  <a:srgbClr val="F3F3F3"/>
                </a:solidFill>
                <a:latin typeface="Teko"/>
                <a:ea typeface="Teko"/>
                <a:cs typeface="Teko"/>
                <a:sym typeface="Teko"/>
              </a:rPr>
              <a:t>ANÁLISIS DE LA COMPETENCIA</a:t>
            </a:r>
            <a:endParaRPr lang="es-CO" sz="1800" dirty="0">
              <a:solidFill>
                <a:srgbClr val="F3F3F3"/>
              </a:solidFill>
              <a:latin typeface="Teko"/>
              <a:ea typeface="Teko"/>
              <a:cs typeface="Teko"/>
              <a:sym typeface="Teko"/>
            </a:endParaRPr>
          </a:p>
        </p:txBody>
      </p:sp>
      <p:sp>
        <p:nvSpPr>
          <p:cNvPr id="726" name="Google Shape;726;p33"/>
          <p:cNvSpPr txBox="1"/>
          <p:nvPr/>
        </p:nvSpPr>
        <p:spPr>
          <a:xfrm>
            <a:off x="4151761" y="937185"/>
            <a:ext cx="4000056" cy="2108609"/>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s-MX" sz="1000" dirty="0">
                <a:solidFill>
                  <a:schemeClr val="bg1"/>
                </a:solidFill>
                <a:latin typeface="Source Code Pro Light"/>
                <a:ea typeface="Source Code Pro Light"/>
                <a:cs typeface="Source Code Pro Light"/>
                <a:sym typeface="Source Code Pro Light"/>
              </a:rPr>
              <a:t>Aumento de préstamos en mora como consecuencia de la situación económica.</a:t>
            </a:r>
          </a:p>
          <a:p>
            <a:pPr lvl="0" algn="l" rtl="0">
              <a:spcBef>
                <a:spcPts val="0"/>
              </a:spcBef>
              <a:spcAft>
                <a:spcPts val="0"/>
              </a:spcAft>
            </a:pPr>
            <a:endParaRPr lang="es-MX" sz="1000" dirty="0">
              <a:solidFill>
                <a:schemeClr val="bg1"/>
              </a:solidFill>
              <a:latin typeface="Source Code Pro Light"/>
              <a:ea typeface="Source Code Pro Light"/>
              <a:cs typeface="Source Code Pro Light"/>
              <a:sym typeface="Source Code Pro Light"/>
            </a:endParaRPr>
          </a:p>
          <a:p>
            <a:pPr lvl="0" algn="l" rtl="0">
              <a:spcBef>
                <a:spcPts val="0"/>
              </a:spcBef>
              <a:spcAft>
                <a:spcPts val="0"/>
              </a:spcAft>
            </a:pPr>
            <a:r>
              <a:rPr lang="es-MX" sz="1000" dirty="0">
                <a:solidFill>
                  <a:schemeClr val="bg1"/>
                </a:solidFill>
                <a:latin typeface="Source Code Pro Light"/>
                <a:ea typeface="Source Code Pro Light"/>
                <a:cs typeface="Source Code Pro Light"/>
                <a:sym typeface="Source Code Pro Light"/>
              </a:rPr>
              <a:t>Situación de pánico financiero que desmotiva la inversión.</a:t>
            </a:r>
          </a:p>
          <a:p>
            <a:pPr lvl="0" algn="l" rtl="0">
              <a:spcBef>
                <a:spcPts val="0"/>
              </a:spcBef>
              <a:spcAft>
                <a:spcPts val="0"/>
              </a:spcAft>
            </a:pPr>
            <a:endParaRPr lang="es-MX" sz="1000" dirty="0">
              <a:solidFill>
                <a:schemeClr val="bg1"/>
              </a:solidFill>
              <a:latin typeface="Source Code Pro Light"/>
              <a:ea typeface="Source Code Pro Light"/>
              <a:cs typeface="Source Code Pro Light"/>
              <a:sym typeface="Source Code Pro Light"/>
            </a:endParaRPr>
          </a:p>
          <a:p>
            <a:pPr lvl="0" algn="l" rtl="0">
              <a:spcBef>
                <a:spcPts val="0"/>
              </a:spcBef>
              <a:spcAft>
                <a:spcPts val="0"/>
              </a:spcAft>
            </a:pPr>
            <a:r>
              <a:rPr lang="es-MX" sz="1000" dirty="0">
                <a:solidFill>
                  <a:schemeClr val="bg1"/>
                </a:solidFill>
                <a:latin typeface="Source Code Pro Light"/>
                <a:ea typeface="Source Code Pro Light"/>
                <a:cs typeface="Source Code Pro Light"/>
                <a:sym typeface="Source Code Pro Light"/>
              </a:rPr>
              <a:t>Aumento de la digitalización de las bancas digitales.</a:t>
            </a:r>
          </a:p>
          <a:p>
            <a:pPr lvl="0" algn="l" rtl="0">
              <a:spcBef>
                <a:spcPts val="0"/>
              </a:spcBef>
              <a:spcAft>
                <a:spcPts val="0"/>
              </a:spcAft>
            </a:pPr>
            <a:endParaRPr lang="es-MX" sz="1000" dirty="0">
              <a:solidFill>
                <a:schemeClr val="bg1"/>
              </a:solidFill>
              <a:latin typeface="Source Code Pro Light"/>
              <a:ea typeface="Source Code Pro Light"/>
              <a:cs typeface="Source Code Pro Light"/>
              <a:sym typeface="Source Code Pro Light"/>
            </a:endParaRPr>
          </a:p>
          <a:p>
            <a:pPr lvl="0" algn="l" rtl="0">
              <a:spcBef>
                <a:spcPts val="0"/>
              </a:spcBef>
              <a:spcAft>
                <a:spcPts val="0"/>
              </a:spcAft>
            </a:pPr>
            <a:r>
              <a:rPr lang="es-MX" sz="1000" dirty="0">
                <a:solidFill>
                  <a:schemeClr val="bg1"/>
                </a:solidFill>
                <a:latin typeface="Source Code Pro Light"/>
                <a:ea typeface="Source Code Pro Light"/>
                <a:cs typeface="Source Code Pro Light"/>
                <a:sym typeface="Source Code Pro Light"/>
              </a:rPr>
              <a:t>Bajo poder adquisitivo y de consumo por los tiempos actuales.</a:t>
            </a:r>
          </a:p>
          <a:p>
            <a:pPr lvl="0" algn="l" rtl="0">
              <a:spcBef>
                <a:spcPts val="0"/>
              </a:spcBef>
              <a:spcAft>
                <a:spcPts val="0"/>
              </a:spcAft>
            </a:pPr>
            <a:endParaRPr lang="es-MX" sz="1000" dirty="0">
              <a:solidFill>
                <a:schemeClr val="bg1"/>
              </a:solidFill>
              <a:latin typeface="Source Code Pro Light"/>
              <a:ea typeface="Source Code Pro Light"/>
              <a:cs typeface="Source Code Pro Light"/>
              <a:sym typeface="Source Code Pro Light"/>
            </a:endParaRPr>
          </a:p>
        </p:txBody>
      </p:sp>
      <p:sp>
        <p:nvSpPr>
          <p:cNvPr id="727" name="Google Shape;727;p33"/>
          <p:cNvSpPr txBox="1"/>
          <p:nvPr/>
        </p:nvSpPr>
        <p:spPr>
          <a:xfrm>
            <a:off x="4322327" y="2884663"/>
            <a:ext cx="3721849"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000" dirty="0">
                <a:solidFill>
                  <a:srgbClr val="F3F3F3"/>
                </a:solidFill>
                <a:latin typeface="Source Code Pro Light"/>
                <a:ea typeface="Source Code Pro Light"/>
                <a:cs typeface="Source Code Pro Light"/>
                <a:sym typeface="Source Code Pro Light"/>
              </a:rPr>
              <a:t>Confianza, Tasas de interés, Corresponsales bancarios, Gama de servicios disponibles al cliente, Facilidad de interpretación de la App, Rapidez en los procesos. </a:t>
            </a:r>
            <a:r>
              <a:rPr lang="es-MX" sz="1000" dirty="0" err="1">
                <a:solidFill>
                  <a:srgbClr val="F3F3F3"/>
                </a:solidFill>
                <a:latin typeface="Source Code Pro Light"/>
                <a:ea typeface="Source Code Pro Light"/>
                <a:cs typeface="Source Code Pro Light"/>
                <a:sym typeface="Source Code Pro Light"/>
              </a:rPr>
              <a:t>Movii</a:t>
            </a:r>
            <a:r>
              <a:rPr lang="es-MX" sz="1000" dirty="0">
                <a:solidFill>
                  <a:srgbClr val="F3F3F3"/>
                </a:solidFill>
                <a:latin typeface="Source Code Pro Light"/>
                <a:ea typeface="Source Code Pro Light"/>
                <a:cs typeface="Source Code Pro Light"/>
                <a:sym typeface="Source Code Pro Light"/>
              </a:rPr>
              <a:t>, </a:t>
            </a:r>
            <a:r>
              <a:rPr lang="es-MX" sz="1000" dirty="0" err="1">
                <a:solidFill>
                  <a:srgbClr val="F3F3F3"/>
                </a:solidFill>
                <a:latin typeface="Source Code Pro Light"/>
                <a:ea typeface="Source Code Pro Light"/>
                <a:cs typeface="Source Code Pro Light"/>
                <a:sym typeface="Source Code Pro Light"/>
              </a:rPr>
              <a:t>Nequi</a:t>
            </a:r>
            <a:r>
              <a:rPr lang="es-MX" sz="1000" dirty="0">
                <a:solidFill>
                  <a:srgbClr val="F3F3F3"/>
                </a:solidFill>
                <a:latin typeface="Source Code Pro Light"/>
                <a:ea typeface="Source Code Pro Light"/>
                <a:cs typeface="Source Code Pro Light"/>
                <a:sym typeface="Source Code Pro Light"/>
              </a:rPr>
              <a:t>, </a:t>
            </a:r>
            <a:r>
              <a:rPr lang="es-MX" sz="1000" dirty="0" err="1">
                <a:solidFill>
                  <a:srgbClr val="F3F3F3"/>
                </a:solidFill>
                <a:latin typeface="Source Code Pro Light"/>
                <a:ea typeface="Source Code Pro Light"/>
                <a:cs typeface="Source Code Pro Light"/>
                <a:sym typeface="Source Code Pro Light"/>
              </a:rPr>
              <a:t>RappiPay</a:t>
            </a:r>
            <a:r>
              <a:rPr lang="es-MX" sz="1000" dirty="0">
                <a:solidFill>
                  <a:srgbClr val="F3F3F3"/>
                </a:solidFill>
                <a:latin typeface="Source Code Pro Light"/>
                <a:ea typeface="Source Code Pro Light"/>
                <a:cs typeface="Source Code Pro Light"/>
                <a:sym typeface="Source Code Pro Light"/>
              </a:rPr>
              <a:t>, Ahorro a la mano, </a:t>
            </a:r>
            <a:r>
              <a:rPr lang="es-MX" sz="1000" dirty="0" err="1">
                <a:solidFill>
                  <a:srgbClr val="F3F3F3"/>
                </a:solidFill>
                <a:latin typeface="Source Code Pro Light"/>
                <a:ea typeface="Source Code Pro Light"/>
                <a:cs typeface="Source Code Pro Light"/>
                <a:sym typeface="Source Code Pro Light"/>
              </a:rPr>
              <a:t>NuBank</a:t>
            </a:r>
            <a:r>
              <a:rPr lang="es-MX" sz="1000" dirty="0">
                <a:solidFill>
                  <a:srgbClr val="F3F3F3"/>
                </a:solidFill>
                <a:latin typeface="Source Code Pro Light"/>
                <a:ea typeface="Source Code Pro Light"/>
                <a:cs typeface="Source Code Pro Light"/>
                <a:sym typeface="Source Code Pro Light"/>
              </a:rPr>
              <a:t> y Chime.</a:t>
            </a:r>
          </a:p>
        </p:txBody>
      </p:sp>
      <p:sp>
        <p:nvSpPr>
          <p:cNvPr id="728" name="Google Shape;728;p33"/>
          <p:cNvSpPr txBox="1"/>
          <p:nvPr/>
        </p:nvSpPr>
        <p:spPr>
          <a:xfrm>
            <a:off x="4270261" y="3947461"/>
            <a:ext cx="3825980" cy="10606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000" dirty="0" err="1">
                <a:solidFill>
                  <a:srgbClr val="F3F3F3"/>
                </a:solidFill>
                <a:latin typeface="Source Code Pro Light"/>
                <a:ea typeface="Source Code Pro Light"/>
                <a:cs typeface="Source Code Pro Light"/>
                <a:sym typeface="Source Code Pro Light"/>
              </a:rPr>
              <a:t>PayU</a:t>
            </a:r>
            <a:r>
              <a:rPr lang="es-MX" sz="1000" dirty="0">
                <a:solidFill>
                  <a:srgbClr val="F3F3F3"/>
                </a:solidFill>
                <a:latin typeface="Source Code Pro Light"/>
                <a:ea typeface="Source Code Pro Light"/>
                <a:cs typeface="Source Code Pro Light"/>
                <a:sym typeface="Source Code Pro Light"/>
              </a:rPr>
              <a:t>, </a:t>
            </a:r>
            <a:r>
              <a:rPr lang="fr-FR" sz="1000" dirty="0">
                <a:solidFill>
                  <a:srgbClr val="F3F3F3"/>
                </a:solidFill>
                <a:latin typeface="Source Code Pro Light"/>
                <a:ea typeface="Source Code Pro Light"/>
                <a:cs typeface="Source Code Pro Light"/>
                <a:sym typeface="Source Code Pro Light"/>
              </a:rPr>
              <a:t>Netflix, Xbox, PlayStation, Restaurantes locales, MasterCard,</a:t>
            </a:r>
            <a:r>
              <a:rPr lang="es-MX" sz="1000" dirty="0">
                <a:solidFill>
                  <a:srgbClr val="F3F3F3"/>
                </a:solidFill>
                <a:latin typeface="Source Code Pro Light"/>
                <a:ea typeface="Source Code Pro Light"/>
                <a:cs typeface="Source Code Pro Light"/>
                <a:sym typeface="Source Code Pro Light"/>
              </a:rPr>
              <a:t> PSE, Efecty, Baloto, Droguerías y Éxito </a:t>
            </a:r>
            <a:endParaRPr lang="en-US" sz="1000" dirty="0">
              <a:solidFill>
                <a:srgbClr val="F3F3F3"/>
              </a:solidFill>
              <a:latin typeface="Source Code Pro Light"/>
              <a:ea typeface="Source Code Pro Light"/>
              <a:cs typeface="Source Code Pro Light"/>
              <a:sym typeface="Source Code Pro Light"/>
            </a:endParaRPr>
          </a:p>
        </p:txBody>
      </p:sp>
      <p:sp>
        <p:nvSpPr>
          <p:cNvPr id="729" name="Google Shape;729;p3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lgn="just"/>
            <a:r>
              <a:rPr lang="es-ES" sz="1800" b="1" dirty="0">
                <a:effectLst/>
                <a:latin typeface="Calibri" panose="020F0502020204030204" pitchFamily="34" charset="0"/>
                <a:ea typeface="Calibri" panose="020F0502020204030204" pitchFamily="34" charset="0"/>
                <a:cs typeface="Calibri" panose="020F0502020204030204" pitchFamily="34" charset="0"/>
              </a:rPr>
              <a:t>ANALISIS DE LA SITUACIÓN</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30" name="Google Shape;730;p33"/>
          <p:cNvGrpSpPr/>
          <p:nvPr/>
        </p:nvGrpSpPr>
        <p:grpSpPr>
          <a:xfrm>
            <a:off x="-178" y="799033"/>
            <a:ext cx="3675432" cy="3405599"/>
            <a:chOff x="985625" y="238500"/>
            <a:chExt cx="5643225" cy="5228925"/>
          </a:xfrm>
        </p:grpSpPr>
        <p:sp>
          <p:nvSpPr>
            <p:cNvPr id="731" name="Google Shape;731;p33"/>
            <p:cNvSpPr/>
            <p:nvPr/>
          </p:nvSpPr>
          <p:spPr>
            <a:xfrm>
              <a:off x="5612675" y="5222325"/>
              <a:ext cx="236000" cy="24510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5631600" y="334000"/>
              <a:ext cx="202475" cy="123950"/>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5915750" y="392800"/>
              <a:ext cx="130250" cy="134200"/>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5121750" y="333625"/>
              <a:ext cx="509875" cy="22220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144625" y="516725"/>
              <a:ext cx="108950" cy="103800"/>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355750" y="1595650"/>
              <a:ext cx="92775" cy="11210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5981650" y="1856100"/>
              <a:ext cx="184300" cy="143675"/>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5058200" y="597225"/>
              <a:ext cx="174075" cy="152350"/>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5410600" y="480025"/>
              <a:ext cx="221025" cy="42250"/>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5495850" y="518300"/>
              <a:ext cx="135775" cy="8802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5360100" y="566050"/>
              <a:ext cx="92750" cy="5842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5631600" y="632350"/>
              <a:ext cx="53300" cy="78175"/>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5898375" y="715625"/>
              <a:ext cx="83300" cy="90775"/>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5991500" y="1587350"/>
              <a:ext cx="89225" cy="88825"/>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5836025" y="1702200"/>
              <a:ext cx="77375" cy="89600"/>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5373125" y="669850"/>
              <a:ext cx="75400" cy="89600"/>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5473350" y="642225"/>
              <a:ext cx="65150" cy="84475"/>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5578325" y="632350"/>
              <a:ext cx="53300" cy="78175"/>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5633975" y="1877025"/>
              <a:ext cx="6725" cy="89200"/>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5047950" y="1708900"/>
              <a:ext cx="171300" cy="155925"/>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5342725" y="1822950"/>
              <a:ext cx="86850" cy="93175"/>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5212100" y="1755875"/>
              <a:ext cx="94750" cy="98275"/>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5122525" y="1654450"/>
              <a:ext cx="112100" cy="109725"/>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5654900" y="1758250"/>
              <a:ext cx="56450" cy="79725"/>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5551500" y="1758250"/>
              <a:ext cx="56450" cy="79725"/>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5447700" y="1737725"/>
              <a:ext cx="67900" cy="86450"/>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5118200" y="1512375"/>
              <a:ext cx="90375" cy="84475"/>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4633975" y="238500"/>
              <a:ext cx="1994875" cy="1994500"/>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5621350" y="279550"/>
              <a:ext cx="965675" cy="968850"/>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4703825" y="307975"/>
              <a:ext cx="1855200" cy="1855175"/>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422450" y="1153275"/>
              <a:ext cx="59225" cy="192200"/>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381400" y="927925"/>
              <a:ext cx="127100" cy="121975"/>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6275250" y="733775"/>
              <a:ext cx="94350" cy="106575"/>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5870350" y="553025"/>
              <a:ext cx="491350" cy="694975"/>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5352600" y="480425"/>
              <a:ext cx="1033950" cy="1510275"/>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4904300" y="508050"/>
              <a:ext cx="726925" cy="1448725"/>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5974150" y="777575"/>
              <a:ext cx="88425" cy="89600"/>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092150" y="941750"/>
              <a:ext cx="90000" cy="78950"/>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152525" y="1142600"/>
              <a:ext cx="80525" cy="58050"/>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155275" y="1247200"/>
              <a:ext cx="78175" cy="55250"/>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6137125" y="1340325"/>
              <a:ext cx="85650" cy="66325"/>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5132800" y="853750"/>
              <a:ext cx="90375" cy="85650"/>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5200275" y="777575"/>
              <a:ext cx="88425" cy="89600"/>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5123325" y="727450"/>
              <a:ext cx="1016200" cy="1016600"/>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5192775" y="796925"/>
              <a:ext cx="877300" cy="877275"/>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985625" y="1148125"/>
              <a:ext cx="3454625" cy="25"/>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4390875" y="1143000"/>
              <a:ext cx="49375" cy="9900"/>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182925" y="1143000"/>
              <a:ext cx="3060000" cy="9900"/>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985625" y="1143000"/>
              <a:ext cx="49350" cy="9900"/>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3768951" y="1234950"/>
              <a:ext cx="1736776" cy="1508260"/>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2737775" y="1234950"/>
              <a:ext cx="2913575" cy="2728706"/>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722000" y="1234950"/>
              <a:ext cx="4036700" cy="4103025"/>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1600450"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2617800" y="999750"/>
              <a:ext cx="252600" cy="252600"/>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3649775" y="999750"/>
              <a:ext cx="252575" cy="252600"/>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5698729" y="3852779"/>
              <a:ext cx="236000" cy="245074"/>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5511480" y="2610517"/>
              <a:ext cx="255325" cy="245102"/>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702647" y="960118"/>
            <a:ext cx="3988708" cy="227001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es-MX" sz="1200" dirty="0">
              <a:solidFill>
                <a:srgbClr val="F3F3F3"/>
              </a:solidFill>
              <a:latin typeface="Abadi" panose="020B0604020104020204" pitchFamily="34" charset="0"/>
            </a:endParaRPr>
          </a:p>
          <a:p>
            <a:pPr marL="171450" lvl="0" indent="-171450" algn="l" rtl="0">
              <a:spcBef>
                <a:spcPts val="0"/>
              </a:spcBef>
              <a:spcAft>
                <a:spcPts val="0"/>
              </a:spcAft>
              <a:buFont typeface="Arial" panose="020B0604020202020204" pitchFamily="34" charset="0"/>
              <a:buChar char="•"/>
            </a:pPr>
            <a:r>
              <a:rPr lang="es-MX" sz="1200" dirty="0">
                <a:solidFill>
                  <a:srgbClr val="F3F3F3"/>
                </a:solidFill>
                <a:latin typeface="Abadi" panose="020B0604020104020204" pitchFamily="34" charset="0"/>
              </a:rPr>
              <a:t>Mayores de edad (Incluyendo personas con discapacidades físicas).</a:t>
            </a:r>
          </a:p>
          <a:p>
            <a:pPr marL="171450" lvl="0" indent="-171450" algn="l" rtl="0">
              <a:spcBef>
                <a:spcPts val="0"/>
              </a:spcBef>
              <a:spcAft>
                <a:spcPts val="0"/>
              </a:spcAft>
              <a:buFont typeface="Arial" panose="020B0604020202020204" pitchFamily="34" charset="0"/>
              <a:buChar char="•"/>
            </a:pPr>
            <a:r>
              <a:rPr lang="es-MX" sz="1200" dirty="0">
                <a:solidFill>
                  <a:srgbClr val="F3F3F3"/>
                </a:solidFill>
                <a:latin typeface="Abadi" panose="020B0604020104020204" pitchFamily="34" charset="0"/>
              </a:rPr>
              <a:t>Personas con ingresos desde 1 SMLV o más.</a:t>
            </a:r>
          </a:p>
          <a:p>
            <a:pPr marL="171450" lvl="0" indent="-171450" algn="l" rtl="0">
              <a:spcBef>
                <a:spcPts val="0"/>
              </a:spcBef>
              <a:spcAft>
                <a:spcPts val="0"/>
              </a:spcAft>
              <a:buFont typeface="Arial" panose="020B0604020202020204" pitchFamily="34" charset="0"/>
              <a:buChar char="•"/>
            </a:pPr>
            <a:r>
              <a:rPr lang="es-MX" sz="1200" dirty="0">
                <a:solidFill>
                  <a:srgbClr val="F3F3F3"/>
                </a:solidFill>
                <a:latin typeface="Abadi" panose="020B0604020104020204" pitchFamily="34" charset="0"/>
              </a:rPr>
              <a:t>Personas con conexión a internet y servicios offline para los que no tengan accesibilidad en línea.</a:t>
            </a:r>
          </a:p>
          <a:p>
            <a:pPr marL="171450" lvl="0" indent="-171450" algn="l" rtl="0">
              <a:spcBef>
                <a:spcPts val="0"/>
              </a:spcBef>
              <a:spcAft>
                <a:spcPts val="0"/>
              </a:spcAft>
              <a:buFont typeface="Arial" panose="020B0604020202020204" pitchFamily="34" charset="0"/>
              <a:buChar char="•"/>
            </a:pPr>
            <a:r>
              <a:rPr lang="es-MX" sz="1200" dirty="0">
                <a:solidFill>
                  <a:srgbClr val="F3F3F3"/>
                </a:solidFill>
                <a:latin typeface="Abadi" panose="020B0604020104020204" pitchFamily="34" charset="0"/>
              </a:rPr>
              <a:t>Personas que vivan en estrato 1 en adelante.</a:t>
            </a:r>
          </a:p>
          <a:p>
            <a:pPr marL="171450" lvl="0" indent="-171450" algn="l" rtl="0">
              <a:spcBef>
                <a:spcPts val="0"/>
              </a:spcBef>
              <a:spcAft>
                <a:spcPts val="0"/>
              </a:spcAft>
              <a:buFont typeface="Arial" panose="020B0604020202020204" pitchFamily="34" charset="0"/>
              <a:buChar char="•"/>
            </a:pPr>
            <a:r>
              <a:rPr lang="es-MX" sz="1200" dirty="0">
                <a:solidFill>
                  <a:srgbClr val="F3F3F3"/>
                </a:solidFill>
                <a:latin typeface="Abadi" panose="020B0604020104020204" pitchFamily="34" charset="0"/>
              </a:rPr>
              <a:t>Personas que tengan un Smartphone.</a:t>
            </a: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12</a:t>
            </a:fld>
            <a:endParaRPr/>
          </a:p>
        </p:txBody>
      </p:sp>
      <p:sp>
        <p:nvSpPr>
          <p:cNvPr id="661" name="Google Shape;661;p30"/>
          <p:cNvSpPr txBox="1">
            <a:spLocks noGrp="1"/>
          </p:cNvSpPr>
          <p:nvPr>
            <p:ph type="title"/>
          </p:nvPr>
        </p:nvSpPr>
        <p:spPr>
          <a:xfrm>
            <a:off x="4876293" y="2130565"/>
            <a:ext cx="2797200" cy="624900"/>
          </a:xfrm>
          <a:prstGeom prst="rect">
            <a:avLst/>
          </a:prstGeom>
        </p:spPr>
        <p:txBody>
          <a:bodyPr spcFirstLastPara="1" wrap="square" lIns="91425" tIns="91425" rIns="91425" bIns="91425" anchor="b" anchorCtr="0">
            <a:noAutofit/>
          </a:bodyPr>
          <a:lstStyle/>
          <a:p>
            <a:r>
              <a:rPr lang="es-MX" sz="3200" dirty="0">
                <a:solidFill>
                  <a:srgbClr val="F3F3F3"/>
                </a:solidFill>
              </a:rPr>
              <a:t>PÚBLICO OBJETIVO</a:t>
            </a:r>
            <a:endParaRPr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6357726" y="1852037"/>
            <a:ext cx="3371849" cy="1439425"/>
          </a:xfrm>
          <a:prstGeom prst="rect">
            <a:avLst/>
          </a:prstGeom>
          <a:noFill/>
          <a:ln>
            <a:noFill/>
          </a:ln>
        </p:spPr>
      </p:pic>
      <p:pic>
        <p:nvPicPr>
          <p:cNvPr id="3" name="Imagen 2">
            <a:extLst>
              <a:ext uri="{FF2B5EF4-FFF2-40B4-BE49-F238E27FC236}">
                <a16:creationId xmlns:a16="http://schemas.microsoft.com/office/drawing/2014/main" id="{4B554C45-66C5-4223-99AF-618379E953DF}"/>
              </a:ext>
            </a:extLst>
          </p:cNvPr>
          <p:cNvPicPr>
            <a:picLocks noChangeAspect="1"/>
          </p:cNvPicPr>
          <p:nvPr/>
        </p:nvPicPr>
        <p:blipFill>
          <a:blip r:embed="rId4"/>
          <a:stretch>
            <a:fillRect/>
          </a:stretch>
        </p:blipFill>
        <p:spPr>
          <a:xfrm>
            <a:off x="887585" y="3330646"/>
            <a:ext cx="601609" cy="601609"/>
          </a:xfrm>
          <a:prstGeom prst="rect">
            <a:avLst/>
          </a:prstGeom>
        </p:spPr>
      </p:pic>
      <p:grpSp>
        <p:nvGrpSpPr>
          <p:cNvPr id="14" name="Google Shape;5793;p54">
            <a:extLst>
              <a:ext uri="{FF2B5EF4-FFF2-40B4-BE49-F238E27FC236}">
                <a16:creationId xmlns:a16="http://schemas.microsoft.com/office/drawing/2014/main" id="{52778F7A-199F-4C17-95E0-42E391C7E473}"/>
              </a:ext>
            </a:extLst>
          </p:cNvPr>
          <p:cNvGrpSpPr/>
          <p:nvPr/>
        </p:nvGrpSpPr>
        <p:grpSpPr>
          <a:xfrm>
            <a:off x="2784230" y="3251253"/>
            <a:ext cx="601609" cy="681002"/>
            <a:chOff x="-62518200" y="2692475"/>
            <a:chExt cx="318225" cy="289100"/>
          </a:xfrm>
        </p:grpSpPr>
        <p:sp>
          <p:nvSpPr>
            <p:cNvPr id="15" name="Google Shape;5794;p54">
              <a:extLst>
                <a:ext uri="{FF2B5EF4-FFF2-40B4-BE49-F238E27FC236}">
                  <a16:creationId xmlns:a16="http://schemas.microsoft.com/office/drawing/2014/main" id="{37C9E93B-68A4-46EC-8AB4-5E9D22C9172C}"/>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95;p54">
              <a:extLst>
                <a:ext uri="{FF2B5EF4-FFF2-40B4-BE49-F238E27FC236}">
                  <a16:creationId xmlns:a16="http://schemas.microsoft.com/office/drawing/2014/main" id="{27738E22-EB70-40AD-916E-A68E4D4CAD69}"/>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a:extLst>
              <a:ext uri="{FF2B5EF4-FFF2-40B4-BE49-F238E27FC236}">
                <a16:creationId xmlns:a16="http://schemas.microsoft.com/office/drawing/2014/main" id="{FF0633B5-76F8-48BA-8A91-53BC14436D6B}"/>
              </a:ext>
            </a:extLst>
          </p:cNvPr>
          <p:cNvSpPr txBox="1"/>
          <p:nvPr/>
        </p:nvSpPr>
        <p:spPr>
          <a:xfrm>
            <a:off x="554210" y="4079243"/>
            <a:ext cx="1598440" cy="307777"/>
          </a:xfrm>
          <a:prstGeom prst="rect">
            <a:avLst/>
          </a:prstGeom>
          <a:noFill/>
        </p:spPr>
        <p:txBody>
          <a:bodyPr wrap="square" rtlCol="0">
            <a:spAutoFit/>
          </a:bodyPr>
          <a:lstStyle/>
          <a:p>
            <a:r>
              <a:rPr lang="es-CO" dirty="0">
                <a:solidFill>
                  <a:schemeClr val="bg1"/>
                </a:solidFill>
                <a:latin typeface="Source Code Pro Light" panose="020B0604020202020204" charset="0"/>
                <a:ea typeface="Source Code Pro Light" panose="020B0604020202020204" charset="0"/>
              </a:rPr>
              <a:t>Oportunidad</a:t>
            </a:r>
          </a:p>
        </p:txBody>
      </p:sp>
      <p:grpSp>
        <p:nvGrpSpPr>
          <p:cNvPr id="18" name="Google Shape;5315;p53">
            <a:extLst>
              <a:ext uri="{FF2B5EF4-FFF2-40B4-BE49-F238E27FC236}">
                <a16:creationId xmlns:a16="http://schemas.microsoft.com/office/drawing/2014/main" id="{2D4F69B5-2A18-4663-A38A-7D6ADBDEE917}"/>
              </a:ext>
            </a:extLst>
          </p:cNvPr>
          <p:cNvGrpSpPr/>
          <p:nvPr/>
        </p:nvGrpSpPr>
        <p:grpSpPr>
          <a:xfrm>
            <a:off x="4361137" y="3175067"/>
            <a:ext cx="639475" cy="748597"/>
            <a:chOff x="898875" y="4399275"/>
            <a:chExt cx="483700" cy="481850"/>
          </a:xfrm>
        </p:grpSpPr>
        <p:sp>
          <p:nvSpPr>
            <p:cNvPr id="19" name="Google Shape;5316;p53">
              <a:extLst>
                <a:ext uri="{FF2B5EF4-FFF2-40B4-BE49-F238E27FC236}">
                  <a16:creationId xmlns:a16="http://schemas.microsoft.com/office/drawing/2014/main" id="{4BDFE00A-70B9-4224-8CAE-8812C97F6459}"/>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317;p53">
              <a:extLst>
                <a:ext uri="{FF2B5EF4-FFF2-40B4-BE49-F238E27FC236}">
                  <a16:creationId xmlns:a16="http://schemas.microsoft.com/office/drawing/2014/main" id="{417AF49D-0EE9-4623-8B27-5BB18ECC6C5A}"/>
                </a:ext>
              </a:extLst>
            </p:cNvPr>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318;p53">
              <a:extLst>
                <a:ext uri="{FF2B5EF4-FFF2-40B4-BE49-F238E27FC236}">
                  <a16:creationId xmlns:a16="http://schemas.microsoft.com/office/drawing/2014/main" id="{0C5087B5-584D-4F0E-BCAF-931264C4E7CD}"/>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319;p53">
              <a:extLst>
                <a:ext uri="{FF2B5EF4-FFF2-40B4-BE49-F238E27FC236}">
                  <a16:creationId xmlns:a16="http://schemas.microsoft.com/office/drawing/2014/main" id="{45DDCA1E-5040-4CAA-8D9E-CCF0E798ED74}"/>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320;p53">
              <a:extLst>
                <a:ext uri="{FF2B5EF4-FFF2-40B4-BE49-F238E27FC236}">
                  <a16:creationId xmlns:a16="http://schemas.microsoft.com/office/drawing/2014/main" id="{52231835-1669-42EF-9687-B3219006994C}"/>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5321;p53">
              <a:extLst>
                <a:ext uri="{FF2B5EF4-FFF2-40B4-BE49-F238E27FC236}">
                  <a16:creationId xmlns:a16="http://schemas.microsoft.com/office/drawing/2014/main" id="{5C9035CC-FE8A-4081-BCD6-1935C5E90F27}"/>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5322;p53">
              <a:extLst>
                <a:ext uri="{FF2B5EF4-FFF2-40B4-BE49-F238E27FC236}">
                  <a16:creationId xmlns:a16="http://schemas.microsoft.com/office/drawing/2014/main" id="{9D23ACE4-7166-4C1C-BE58-B55FDA4F5C4F}"/>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323;p53">
              <a:extLst>
                <a:ext uri="{FF2B5EF4-FFF2-40B4-BE49-F238E27FC236}">
                  <a16:creationId xmlns:a16="http://schemas.microsoft.com/office/drawing/2014/main" id="{D910ADB4-0861-49B1-9B89-1D6B3CDD1F6B}"/>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 name="CuadroTexto 4">
            <a:extLst>
              <a:ext uri="{FF2B5EF4-FFF2-40B4-BE49-F238E27FC236}">
                <a16:creationId xmlns:a16="http://schemas.microsoft.com/office/drawing/2014/main" id="{F4F80FFD-1344-4455-B35C-24E11B946C24}"/>
              </a:ext>
            </a:extLst>
          </p:cNvPr>
          <p:cNvSpPr txBox="1"/>
          <p:nvPr/>
        </p:nvSpPr>
        <p:spPr>
          <a:xfrm>
            <a:off x="4010706" y="4077464"/>
            <a:ext cx="1598440" cy="307777"/>
          </a:xfrm>
          <a:prstGeom prst="rect">
            <a:avLst/>
          </a:prstGeom>
          <a:noFill/>
        </p:spPr>
        <p:txBody>
          <a:bodyPr wrap="square" rtlCol="0">
            <a:spAutoFit/>
          </a:bodyPr>
          <a:lstStyle/>
          <a:p>
            <a:r>
              <a:rPr lang="es-CO" dirty="0">
                <a:solidFill>
                  <a:schemeClr val="bg1"/>
                </a:solidFill>
                <a:latin typeface="Source Code Pro Light" panose="020B0604020202020204" charset="0"/>
                <a:ea typeface="Source Code Pro Light" panose="020B0604020202020204" charset="0"/>
              </a:rPr>
              <a:t>Viabilidad</a:t>
            </a:r>
          </a:p>
        </p:txBody>
      </p:sp>
      <p:sp>
        <p:nvSpPr>
          <p:cNvPr id="6" name="CuadroTexto 5">
            <a:extLst>
              <a:ext uri="{FF2B5EF4-FFF2-40B4-BE49-F238E27FC236}">
                <a16:creationId xmlns:a16="http://schemas.microsoft.com/office/drawing/2014/main" id="{67803158-74D6-45DF-94DC-7709418306A8}"/>
              </a:ext>
            </a:extLst>
          </p:cNvPr>
          <p:cNvSpPr txBox="1"/>
          <p:nvPr/>
        </p:nvSpPr>
        <p:spPr>
          <a:xfrm>
            <a:off x="2312594" y="4082920"/>
            <a:ext cx="1598440" cy="307777"/>
          </a:xfrm>
          <a:prstGeom prst="rect">
            <a:avLst/>
          </a:prstGeom>
          <a:noFill/>
        </p:spPr>
        <p:txBody>
          <a:bodyPr wrap="square" rtlCol="0">
            <a:spAutoFit/>
          </a:bodyPr>
          <a:lstStyle/>
          <a:p>
            <a:r>
              <a:rPr lang="es-CO" dirty="0">
                <a:solidFill>
                  <a:schemeClr val="bg1"/>
                </a:solidFill>
                <a:latin typeface="Source Code Pro Light" panose="020B0604020202020204" charset="0"/>
                <a:ea typeface="Source Code Pro Light" panose="020B0604020202020204" charset="0"/>
              </a:rPr>
              <a:t>Genera valor</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12" name="Google Shape;1812;p45"/>
          <p:cNvGrpSpPr/>
          <p:nvPr/>
        </p:nvGrpSpPr>
        <p:grpSpPr>
          <a:xfrm>
            <a:off x="441523" y="799449"/>
            <a:ext cx="5889249" cy="1514056"/>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s-ES" b="1" dirty="0">
                <a:latin typeface="Abadi" panose="020B0604020202020204" charset="0"/>
              </a:rPr>
              <a:t>OBJETIVOS</a:t>
            </a:r>
            <a:endParaRPr lang="en-US" dirty="0">
              <a:latin typeface="Abadi" panose="020B0604020202020204" charset="0"/>
            </a:endParaRPr>
          </a:p>
        </p:txBody>
      </p:sp>
      <p:sp>
        <p:nvSpPr>
          <p:cNvPr id="1825" name="Google Shape;1825;p45"/>
          <p:cNvSpPr txBox="1"/>
          <p:nvPr/>
        </p:nvSpPr>
        <p:spPr>
          <a:xfrm>
            <a:off x="735387" y="1101058"/>
            <a:ext cx="5486149" cy="1026232"/>
          </a:xfrm>
          <a:prstGeom prst="rect">
            <a:avLst/>
          </a:prstGeom>
          <a:noFill/>
          <a:ln>
            <a:noFill/>
          </a:ln>
        </p:spPr>
        <p:txBody>
          <a:bodyPr spcFirstLastPara="1" wrap="square" lIns="0" tIns="6350" rIns="0" bIns="0" anchor="t" anchorCtr="0">
            <a:noAutofit/>
          </a:bodyPr>
          <a:lstStyle/>
          <a:p>
            <a:r>
              <a:rPr lang="es-ES_tradnl" b="1" dirty="0">
                <a:solidFill>
                  <a:schemeClr val="bg1"/>
                </a:solidFill>
                <a:latin typeface="Abadi" panose="020B0604020104020204" pitchFamily="34" charset="0"/>
              </a:rPr>
              <a:t>Dentro de los primeros 12 meses se proyecta </a:t>
            </a:r>
            <a:br>
              <a:rPr lang="es-ES_tradnl" b="1" dirty="0">
                <a:solidFill>
                  <a:schemeClr val="bg1"/>
                </a:solidFill>
                <a:latin typeface="Abadi" panose="020B0604020104020204" pitchFamily="34" charset="0"/>
              </a:rPr>
            </a:br>
            <a:r>
              <a:rPr lang="es-ES_tradnl" b="1" dirty="0">
                <a:solidFill>
                  <a:schemeClr val="bg1"/>
                </a:solidFill>
                <a:latin typeface="Abadi" panose="020B0604020104020204" pitchFamily="34" charset="0"/>
              </a:rPr>
              <a:t>tener 2.840.940 descargas.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Descargas: 236.745 (seo no pago y pago) usuarios al mes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Usuarios activos (70%) = 165.721 usuarios al mes</a:t>
            </a:r>
            <a:br>
              <a:rPr lang="es" sz="1000" dirty="0">
                <a:solidFill>
                  <a:schemeClr val="bg1"/>
                </a:solidFill>
                <a:latin typeface="Source Code Pro Light"/>
                <a:ea typeface="Source Code Pro Light"/>
                <a:cs typeface="Source Code Pro Light"/>
                <a:sym typeface="Source Code Pro Light"/>
              </a:rPr>
            </a:br>
            <a:endParaRPr sz="1000" dirty="0">
              <a:solidFill>
                <a:schemeClr val="bg1"/>
              </a:solidFill>
              <a:latin typeface="Source Code Pro Light"/>
              <a:ea typeface="Source Code Pro Light"/>
              <a:cs typeface="Source Code Pro Light"/>
              <a:sym typeface="Source Code Pro Light"/>
            </a:endParaRPr>
          </a:p>
        </p:txBody>
      </p:sp>
      <p:cxnSp>
        <p:nvCxnSpPr>
          <p:cNvPr id="1828" name="Google Shape;1828;p45"/>
          <p:cNvCxnSpPr/>
          <p:nvPr/>
        </p:nvCxnSpPr>
        <p:spPr>
          <a:xfrm>
            <a:off x="-457200" y="1700250"/>
            <a:ext cx="759617" cy="6981"/>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flipV="1">
            <a:off x="-457200" y="2686404"/>
            <a:ext cx="950686" cy="3146"/>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827771" cy="4498"/>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178421" y="1448972"/>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sp>
        <p:nvSpPr>
          <p:cNvPr id="46" name="Google Shape;1580;p41">
            <a:extLst>
              <a:ext uri="{FF2B5EF4-FFF2-40B4-BE49-F238E27FC236}">
                <a16:creationId xmlns:a16="http://schemas.microsoft.com/office/drawing/2014/main" id="{B734962A-5FD1-4041-8336-87FA7429F2B3}"/>
              </a:ext>
            </a:extLst>
          </p:cNvPr>
          <p:cNvSpPr/>
          <p:nvPr/>
        </p:nvSpPr>
        <p:spPr>
          <a:xfrm>
            <a:off x="6919676" y="1055236"/>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87;p41">
            <a:extLst>
              <a:ext uri="{FF2B5EF4-FFF2-40B4-BE49-F238E27FC236}">
                <a16:creationId xmlns:a16="http://schemas.microsoft.com/office/drawing/2014/main" id="{2536D075-C64E-4DB3-AFF6-DA266742D808}"/>
              </a:ext>
            </a:extLst>
          </p:cNvPr>
          <p:cNvSpPr/>
          <p:nvPr/>
        </p:nvSpPr>
        <p:spPr>
          <a:xfrm>
            <a:off x="5650443" y="1082379"/>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88;p41">
            <a:extLst>
              <a:ext uri="{FF2B5EF4-FFF2-40B4-BE49-F238E27FC236}">
                <a16:creationId xmlns:a16="http://schemas.microsoft.com/office/drawing/2014/main" id="{66255036-76CC-457F-B274-36FD73DA3793}"/>
              </a:ext>
            </a:extLst>
          </p:cNvPr>
          <p:cNvSpPr/>
          <p:nvPr/>
        </p:nvSpPr>
        <p:spPr>
          <a:xfrm>
            <a:off x="5743747" y="1176253"/>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89;p41">
            <a:extLst>
              <a:ext uri="{FF2B5EF4-FFF2-40B4-BE49-F238E27FC236}">
                <a16:creationId xmlns:a16="http://schemas.microsoft.com/office/drawing/2014/main" id="{43B3DB6A-060E-478F-AE54-9AF09FE11D34}"/>
              </a:ext>
            </a:extLst>
          </p:cNvPr>
          <p:cNvSpPr/>
          <p:nvPr/>
        </p:nvSpPr>
        <p:spPr>
          <a:xfrm>
            <a:off x="6989802" y="1290478"/>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0;p41">
            <a:extLst>
              <a:ext uri="{FF2B5EF4-FFF2-40B4-BE49-F238E27FC236}">
                <a16:creationId xmlns:a16="http://schemas.microsoft.com/office/drawing/2014/main" id="{B844D534-D4F9-43E1-8B35-84FD0275ADDF}"/>
              </a:ext>
            </a:extLst>
          </p:cNvPr>
          <p:cNvSpPr/>
          <p:nvPr/>
        </p:nvSpPr>
        <p:spPr>
          <a:xfrm>
            <a:off x="5859112" y="1291618"/>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91;p41">
            <a:extLst>
              <a:ext uri="{FF2B5EF4-FFF2-40B4-BE49-F238E27FC236}">
                <a16:creationId xmlns:a16="http://schemas.microsoft.com/office/drawing/2014/main" id="{3991FF81-1601-47AF-8B71-A053D403B9EC}"/>
              </a:ext>
            </a:extLst>
          </p:cNvPr>
          <p:cNvSpPr/>
          <p:nvPr/>
        </p:nvSpPr>
        <p:spPr>
          <a:xfrm>
            <a:off x="5858542" y="2428815"/>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92;p41">
            <a:extLst>
              <a:ext uri="{FF2B5EF4-FFF2-40B4-BE49-F238E27FC236}">
                <a16:creationId xmlns:a16="http://schemas.microsoft.com/office/drawing/2014/main" id="{84F7F482-08F9-473F-A02A-D9BCF19A869D}"/>
              </a:ext>
            </a:extLst>
          </p:cNvPr>
          <p:cNvSpPr/>
          <p:nvPr/>
        </p:nvSpPr>
        <p:spPr>
          <a:xfrm>
            <a:off x="6989802" y="2428815"/>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93;p41">
            <a:extLst>
              <a:ext uri="{FF2B5EF4-FFF2-40B4-BE49-F238E27FC236}">
                <a16:creationId xmlns:a16="http://schemas.microsoft.com/office/drawing/2014/main" id="{7FB5F52A-D702-4FB9-AD0A-09B05DC0601B}"/>
              </a:ext>
            </a:extLst>
          </p:cNvPr>
          <p:cNvSpPr/>
          <p:nvPr/>
        </p:nvSpPr>
        <p:spPr>
          <a:xfrm>
            <a:off x="6097466" y="2297040"/>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94;p41">
            <a:extLst>
              <a:ext uri="{FF2B5EF4-FFF2-40B4-BE49-F238E27FC236}">
                <a16:creationId xmlns:a16="http://schemas.microsoft.com/office/drawing/2014/main" id="{6EFA2544-6207-4271-9AB9-5BFC0000FB58}"/>
              </a:ext>
            </a:extLst>
          </p:cNvPr>
          <p:cNvSpPr/>
          <p:nvPr/>
        </p:nvSpPr>
        <p:spPr>
          <a:xfrm>
            <a:off x="6107630" y="2208272"/>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95;p41">
            <a:extLst>
              <a:ext uri="{FF2B5EF4-FFF2-40B4-BE49-F238E27FC236}">
                <a16:creationId xmlns:a16="http://schemas.microsoft.com/office/drawing/2014/main" id="{1159CC50-DC79-46F5-9B83-3C4B61531B0A}"/>
              </a:ext>
            </a:extLst>
          </p:cNvPr>
          <p:cNvSpPr/>
          <p:nvPr/>
        </p:nvSpPr>
        <p:spPr>
          <a:xfrm>
            <a:off x="6127435" y="2121190"/>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96;p41">
            <a:extLst>
              <a:ext uri="{FF2B5EF4-FFF2-40B4-BE49-F238E27FC236}">
                <a16:creationId xmlns:a16="http://schemas.microsoft.com/office/drawing/2014/main" id="{54EB02D1-A1B9-42EB-828E-286BFA5A2D68}"/>
              </a:ext>
            </a:extLst>
          </p:cNvPr>
          <p:cNvSpPr/>
          <p:nvPr/>
        </p:nvSpPr>
        <p:spPr>
          <a:xfrm>
            <a:off x="6155980" y="2037480"/>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97;p41">
            <a:extLst>
              <a:ext uri="{FF2B5EF4-FFF2-40B4-BE49-F238E27FC236}">
                <a16:creationId xmlns:a16="http://schemas.microsoft.com/office/drawing/2014/main" id="{0F5D5B0A-AE10-45F5-AABC-22F592B84ADD}"/>
              </a:ext>
            </a:extLst>
          </p:cNvPr>
          <p:cNvSpPr/>
          <p:nvPr/>
        </p:nvSpPr>
        <p:spPr>
          <a:xfrm>
            <a:off x="6193311" y="1957189"/>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98;p41">
            <a:extLst>
              <a:ext uri="{FF2B5EF4-FFF2-40B4-BE49-F238E27FC236}">
                <a16:creationId xmlns:a16="http://schemas.microsoft.com/office/drawing/2014/main" id="{42FFEFFF-EB60-4246-9C2E-296B665C4489}"/>
              </a:ext>
            </a:extLst>
          </p:cNvPr>
          <p:cNvSpPr/>
          <p:nvPr/>
        </p:nvSpPr>
        <p:spPr>
          <a:xfrm>
            <a:off x="6239381" y="1881981"/>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99;p41">
            <a:extLst>
              <a:ext uri="{FF2B5EF4-FFF2-40B4-BE49-F238E27FC236}">
                <a16:creationId xmlns:a16="http://schemas.microsoft.com/office/drawing/2014/main" id="{B1D3B271-EA75-452D-8F32-469AF334EADB}"/>
              </a:ext>
            </a:extLst>
          </p:cNvPr>
          <p:cNvSpPr/>
          <p:nvPr/>
        </p:nvSpPr>
        <p:spPr>
          <a:xfrm>
            <a:off x="6292837" y="1811855"/>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00;p41">
            <a:extLst>
              <a:ext uri="{FF2B5EF4-FFF2-40B4-BE49-F238E27FC236}">
                <a16:creationId xmlns:a16="http://schemas.microsoft.com/office/drawing/2014/main" id="{27947C74-BA2B-4B02-B8AD-D5732B592E33}"/>
              </a:ext>
            </a:extLst>
          </p:cNvPr>
          <p:cNvSpPr/>
          <p:nvPr/>
        </p:nvSpPr>
        <p:spPr>
          <a:xfrm>
            <a:off x="6353630" y="1748235"/>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01;p41">
            <a:extLst>
              <a:ext uri="{FF2B5EF4-FFF2-40B4-BE49-F238E27FC236}">
                <a16:creationId xmlns:a16="http://schemas.microsoft.com/office/drawing/2014/main" id="{309B1D03-38CF-4ABD-83DC-224DCA782ADA}"/>
              </a:ext>
            </a:extLst>
          </p:cNvPr>
          <p:cNvSpPr/>
          <p:nvPr/>
        </p:nvSpPr>
        <p:spPr>
          <a:xfrm>
            <a:off x="6421192" y="1691977"/>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02;p41">
            <a:extLst>
              <a:ext uri="{FF2B5EF4-FFF2-40B4-BE49-F238E27FC236}">
                <a16:creationId xmlns:a16="http://schemas.microsoft.com/office/drawing/2014/main" id="{6CBDB011-24A8-4661-B5D6-569290EB3770}"/>
              </a:ext>
            </a:extLst>
          </p:cNvPr>
          <p:cNvSpPr/>
          <p:nvPr/>
        </p:nvSpPr>
        <p:spPr>
          <a:xfrm>
            <a:off x="6494429" y="1642773"/>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03;p41">
            <a:extLst>
              <a:ext uri="{FF2B5EF4-FFF2-40B4-BE49-F238E27FC236}">
                <a16:creationId xmlns:a16="http://schemas.microsoft.com/office/drawing/2014/main" id="{DCFF5FB5-1BF3-494C-9174-FE66F16AD4CC}"/>
              </a:ext>
            </a:extLst>
          </p:cNvPr>
          <p:cNvSpPr/>
          <p:nvPr/>
        </p:nvSpPr>
        <p:spPr>
          <a:xfrm>
            <a:off x="6572463" y="1602069"/>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04;p41">
            <a:extLst>
              <a:ext uri="{FF2B5EF4-FFF2-40B4-BE49-F238E27FC236}">
                <a16:creationId xmlns:a16="http://schemas.microsoft.com/office/drawing/2014/main" id="{AE343488-0DBA-4E86-8297-A3782B9610DD}"/>
              </a:ext>
            </a:extLst>
          </p:cNvPr>
          <p:cNvSpPr/>
          <p:nvPr/>
        </p:nvSpPr>
        <p:spPr>
          <a:xfrm>
            <a:off x="6655318" y="1569844"/>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05;p41">
            <a:extLst>
              <a:ext uri="{FF2B5EF4-FFF2-40B4-BE49-F238E27FC236}">
                <a16:creationId xmlns:a16="http://schemas.microsoft.com/office/drawing/2014/main" id="{0C8E13C7-F519-4B16-A066-A5E7C8C6FFB5}"/>
              </a:ext>
            </a:extLst>
          </p:cNvPr>
          <p:cNvSpPr/>
          <p:nvPr/>
        </p:nvSpPr>
        <p:spPr>
          <a:xfrm>
            <a:off x="6740976" y="1546358"/>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06;p41">
            <a:extLst>
              <a:ext uri="{FF2B5EF4-FFF2-40B4-BE49-F238E27FC236}">
                <a16:creationId xmlns:a16="http://schemas.microsoft.com/office/drawing/2014/main" id="{CE275868-1A6A-43A4-B0CF-CF8CF74CC7DA}"/>
              </a:ext>
            </a:extLst>
          </p:cNvPr>
          <p:cNvSpPr/>
          <p:nvPr/>
        </p:nvSpPr>
        <p:spPr>
          <a:xfrm>
            <a:off x="6829198" y="1532513"/>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07;p41">
            <a:extLst>
              <a:ext uri="{FF2B5EF4-FFF2-40B4-BE49-F238E27FC236}">
                <a16:creationId xmlns:a16="http://schemas.microsoft.com/office/drawing/2014/main" id="{1EC8EC18-7463-4296-AE84-8C9A3F96CE53}"/>
              </a:ext>
            </a:extLst>
          </p:cNvPr>
          <p:cNvSpPr/>
          <p:nvPr/>
        </p:nvSpPr>
        <p:spPr>
          <a:xfrm>
            <a:off x="6918821" y="1527716"/>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08;p41">
            <a:extLst>
              <a:ext uri="{FF2B5EF4-FFF2-40B4-BE49-F238E27FC236}">
                <a16:creationId xmlns:a16="http://schemas.microsoft.com/office/drawing/2014/main" id="{D77D667C-222E-444D-A683-6373412586C4}"/>
              </a:ext>
            </a:extLst>
          </p:cNvPr>
          <p:cNvSpPr/>
          <p:nvPr/>
        </p:nvSpPr>
        <p:spPr>
          <a:xfrm>
            <a:off x="7001391" y="1529687"/>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09;p41">
            <a:extLst>
              <a:ext uri="{FF2B5EF4-FFF2-40B4-BE49-F238E27FC236}">
                <a16:creationId xmlns:a16="http://schemas.microsoft.com/office/drawing/2014/main" id="{E20B685D-3EF1-466F-ACC5-78B871AF2AC3}"/>
              </a:ext>
            </a:extLst>
          </p:cNvPr>
          <p:cNvSpPr/>
          <p:nvPr/>
        </p:nvSpPr>
        <p:spPr>
          <a:xfrm>
            <a:off x="7078855" y="1539851"/>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10;p41">
            <a:extLst>
              <a:ext uri="{FF2B5EF4-FFF2-40B4-BE49-F238E27FC236}">
                <a16:creationId xmlns:a16="http://schemas.microsoft.com/office/drawing/2014/main" id="{D956612C-D5CB-49F0-B84C-80D81A58CABE}"/>
              </a:ext>
            </a:extLst>
          </p:cNvPr>
          <p:cNvSpPr/>
          <p:nvPr/>
        </p:nvSpPr>
        <p:spPr>
          <a:xfrm>
            <a:off x="7154633" y="1559371"/>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11;p41">
            <a:extLst>
              <a:ext uri="{FF2B5EF4-FFF2-40B4-BE49-F238E27FC236}">
                <a16:creationId xmlns:a16="http://schemas.microsoft.com/office/drawing/2014/main" id="{EA7A2403-68BB-4B60-B58A-EDCCC5230401}"/>
              </a:ext>
            </a:extLst>
          </p:cNvPr>
          <p:cNvSpPr/>
          <p:nvPr/>
        </p:nvSpPr>
        <p:spPr>
          <a:xfrm>
            <a:off x="7228441" y="1587940"/>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12;p41">
            <a:extLst>
              <a:ext uri="{FF2B5EF4-FFF2-40B4-BE49-F238E27FC236}">
                <a16:creationId xmlns:a16="http://schemas.microsoft.com/office/drawing/2014/main" id="{2DFBBFAA-EF63-4C45-BAE5-3EFB8AEA1BEC}"/>
              </a:ext>
            </a:extLst>
          </p:cNvPr>
          <p:cNvSpPr/>
          <p:nvPr/>
        </p:nvSpPr>
        <p:spPr>
          <a:xfrm>
            <a:off x="7299113" y="1625532"/>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13;p41">
            <a:extLst>
              <a:ext uri="{FF2B5EF4-FFF2-40B4-BE49-F238E27FC236}">
                <a16:creationId xmlns:a16="http://schemas.microsoft.com/office/drawing/2014/main" id="{159932FF-6213-4EA7-A133-72D546CEE927}"/>
              </a:ext>
            </a:extLst>
          </p:cNvPr>
          <p:cNvSpPr/>
          <p:nvPr/>
        </p:nvSpPr>
        <p:spPr>
          <a:xfrm>
            <a:off x="7366129" y="1671341"/>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14;p41">
            <a:extLst>
              <a:ext uri="{FF2B5EF4-FFF2-40B4-BE49-F238E27FC236}">
                <a16:creationId xmlns:a16="http://schemas.microsoft.com/office/drawing/2014/main" id="{7912B0C4-650A-4377-9FB7-C02277B4EDBF}"/>
              </a:ext>
            </a:extLst>
          </p:cNvPr>
          <p:cNvSpPr/>
          <p:nvPr/>
        </p:nvSpPr>
        <p:spPr>
          <a:xfrm>
            <a:off x="7428608" y="1724773"/>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15;p41">
            <a:extLst>
              <a:ext uri="{FF2B5EF4-FFF2-40B4-BE49-F238E27FC236}">
                <a16:creationId xmlns:a16="http://schemas.microsoft.com/office/drawing/2014/main" id="{A576B119-6780-4D65-8F75-118F7CE9D783}"/>
              </a:ext>
            </a:extLst>
          </p:cNvPr>
          <p:cNvSpPr/>
          <p:nvPr/>
        </p:nvSpPr>
        <p:spPr>
          <a:xfrm>
            <a:off x="7486006" y="1785851"/>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16;p41">
            <a:extLst>
              <a:ext uri="{FF2B5EF4-FFF2-40B4-BE49-F238E27FC236}">
                <a16:creationId xmlns:a16="http://schemas.microsoft.com/office/drawing/2014/main" id="{FA88CFD3-4DE4-48B7-BA72-D47CE25FDE0D}"/>
              </a:ext>
            </a:extLst>
          </p:cNvPr>
          <p:cNvSpPr/>
          <p:nvPr/>
        </p:nvSpPr>
        <p:spPr>
          <a:xfrm>
            <a:off x="7537182" y="1853413"/>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17;p41">
            <a:extLst>
              <a:ext uri="{FF2B5EF4-FFF2-40B4-BE49-F238E27FC236}">
                <a16:creationId xmlns:a16="http://schemas.microsoft.com/office/drawing/2014/main" id="{AD0AE29D-6834-4991-A0F8-97070D870735}"/>
              </a:ext>
            </a:extLst>
          </p:cNvPr>
          <p:cNvSpPr/>
          <p:nvPr/>
        </p:nvSpPr>
        <p:spPr>
          <a:xfrm>
            <a:off x="7582421" y="1926365"/>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18;p41">
            <a:extLst>
              <a:ext uri="{FF2B5EF4-FFF2-40B4-BE49-F238E27FC236}">
                <a16:creationId xmlns:a16="http://schemas.microsoft.com/office/drawing/2014/main" id="{90041E0F-1587-4C9F-830E-40503323F609}"/>
              </a:ext>
            </a:extLst>
          </p:cNvPr>
          <p:cNvSpPr/>
          <p:nvPr/>
        </p:nvSpPr>
        <p:spPr>
          <a:xfrm>
            <a:off x="7620607" y="2004684"/>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19;p41">
            <a:extLst>
              <a:ext uri="{FF2B5EF4-FFF2-40B4-BE49-F238E27FC236}">
                <a16:creationId xmlns:a16="http://schemas.microsoft.com/office/drawing/2014/main" id="{2C002DFE-8964-4D61-AAA7-22EF7B978F9F}"/>
              </a:ext>
            </a:extLst>
          </p:cNvPr>
          <p:cNvSpPr/>
          <p:nvPr/>
        </p:nvSpPr>
        <p:spPr>
          <a:xfrm>
            <a:off x="7651692" y="2087254"/>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20;p41">
            <a:extLst>
              <a:ext uri="{FF2B5EF4-FFF2-40B4-BE49-F238E27FC236}">
                <a16:creationId xmlns:a16="http://schemas.microsoft.com/office/drawing/2014/main" id="{5DD5D771-CAEE-476D-A7FE-86AF3D0C4B70}"/>
              </a:ext>
            </a:extLst>
          </p:cNvPr>
          <p:cNvSpPr/>
          <p:nvPr/>
        </p:nvSpPr>
        <p:spPr>
          <a:xfrm>
            <a:off x="7675155" y="2173197"/>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21;p41">
            <a:extLst>
              <a:ext uri="{FF2B5EF4-FFF2-40B4-BE49-F238E27FC236}">
                <a16:creationId xmlns:a16="http://schemas.microsoft.com/office/drawing/2014/main" id="{40106C53-7659-4B3D-8DBD-F2EFC6E9EB26}"/>
              </a:ext>
            </a:extLst>
          </p:cNvPr>
          <p:cNvSpPr/>
          <p:nvPr/>
        </p:nvSpPr>
        <p:spPr>
          <a:xfrm>
            <a:off x="7690424" y="2261419"/>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22;p41">
            <a:extLst>
              <a:ext uri="{FF2B5EF4-FFF2-40B4-BE49-F238E27FC236}">
                <a16:creationId xmlns:a16="http://schemas.microsoft.com/office/drawing/2014/main" id="{5118BD9A-4628-4AC4-AF35-95BE38A787D1}"/>
              </a:ext>
            </a:extLst>
          </p:cNvPr>
          <p:cNvSpPr/>
          <p:nvPr/>
        </p:nvSpPr>
        <p:spPr>
          <a:xfrm>
            <a:off x="7697501" y="2350780"/>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23;p41">
            <a:extLst>
              <a:ext uri="{FF2B5EF4-FFF2-40B4-BE49-F238E27FC236}">
                <a16:creationId xmlns:a16="http://schemas.microsoft.com/office/drawing/2014/main" id="{798F70CB-B957-4B15-B307-F00836BD856D}"/>
              </a:ext>
            </a:extLst>
          </p:cNvPr>
          <p:cNvSpPr/>
          <p:nvPr/>
        </p:nvSpPr>
        <p:spPr>
          <a:xfrm>
            <a:off x="7694105" y="2433612"/>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24;p41">
            <a:extLst>
              <a:ext uri="{FF2B5EF4-FFF2-40B4-BE49-F238E27FC236}">
                <a16:creationId xmlns:a16="http://schemas.microsoft.com/office/drawing/2014/main" id="{3D2FBFC4-44B6-4EF6-8915-664BFE52AB24}"/>
              </a:ext>
            </a:extLst>
          </p:cNvPr>
          <p:cNvSpPr/>
          <p:nvPr/>
        </p:nvSpPr>
        <p:spPr>
          <a:xfrm>
            <a:off x="7682232" y="2510791"/>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25;p41">
            <a:extLst>
              <a:ext uri="{FF2B5EF4-FFF2-40B4-BE49-F238E27FC236}">
                <a16:creationId xmlns:a16="http://schemas.microsoft.com/office/drawing/2014/main" id="{EDC06415-A341-4B6A-854F-B30CC2A4D6D4}"/>
              </a:ext>
            </a:extLst>
          </p:cNvPr>
          <p:cNvSpPr/>
          <p:nvPr/>
        </p:nvSpPr>
        <p:spPr>
          <a:xfrm>
            <a:off x="7661880" y="2586854"/>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26;p41">
            <a:extLst>
              <a:ext uri="{FF2B5EF4-FFF2-40B4-BE49-F238E27FC236}">
                <a16:creationId xmlns:a16="http://schemas.microsoft.com/office/drawing/2014/main" id="{6F5CEA0C-FB38-44AF-B718-7DBB22CBA5D6}"/>
              </a:ext>
            </a:extLst>
          </p:cNvPr>
          <p:cNvSpPr/>
          <p:nvPr/>
        </p:nvSpPr>
        <p:spPr>
          <a:xfrm>
            <a:off x="7633882" y="2660377"/>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27;p41">
            <a:extLst>
              <a:ext uri="{FF2B5EF4-FFF2-40B4-BE49-F238E27FC236}">
                <a16:creationId xmlns:a16="http://schemas.microsoft.com/office/drawing/2014/main" id="{7902EE04-408D-47D8-91AD-DEFF6265C872}"/>
              </a:ext>
            </a:extLst>
          </p:cNvPr>
          <p:cNvSpPr/>
          <p:nvPr/>
        </p:nvSpPr>
        <p:spPr>
          <a:xfrm>
            <a:off x="7598545" y="2731049"/>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28;p41">
            <a:extLst>
              <a:ext uri="{FF2B5EF4-FFF2-40B4-BE49-F238E27FC236}">
                <a16:creationId xmlns:a16="http://schemas.microsoft.com/office/drawing/2014/main" id="{4E095CE3-7343-44A9-80E4-3F9D95177A44}"/>
              </a:ext>
            </a:extLst>
          </p:cNvPr>
          <p:cNvSpPr/>
          <p:nvPr/>
        </p:nvSpPr>
        <p:spPr>
          <a:xfrm>
            <a:off x="7556132" y="2798350"/>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29;p41">
            <a:extLst>
              <a:ext uri="{FF2B5EF4-FFF2-40B4-BE49-F238E27FC236}">
                <a16:creationId xmlns:a16="http://schemas.microsoft.com/office/drawing/2014/main" id="{81102496-11D6-4B45-B286-0AEAD69871B6}"/>
              </a:ext>
            </a:extLst>
          </p:cNvPr>
          <p:cNvSpPr/>
          <p:nvPr/>
        </p:nvSpPr>
        <p:spPr>
          <a:xfrm>
            <a:off x="7507213" y="2860829"/>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30;p41">
            <a:extLst>
              <a:ext uri="{FF2B5EF4-FFF2-40B4-BE49-F238E27FC236}">
                <a16:creationId xmlns:a16="http://schemas.microsoft.com/office/drawing/2014/main" id="{EFDC047D-0558-4D09-81A0-FE35E10E1BF4}"/>
              </a:ext>
            </a:extLst>
          </p:cNvPr>
          <p:cNvSpPr/>
          <p:nvPr/>
        </p:nvSpPr>
        <p:spPr>
          <a:xfrm>
            <a:off x="7452071" y="2917942"/>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31;p41">
            <a:extLst>
              <a:ext uri="{FF2B5EF4-FFF2-40B4-BE49-F238E27FC236}">
                <a16:creationId xmlns:a16="http://schemas.microsoft.com/office/drawing/2014/main" id="{5579BA4A-CDB2-456F-8FAF-A4D83B9254FF}"/>
              </a:ext>
            </a:extLst>
          </p:cNvPr>
          <p:cNvSpPr/>
          <p:nvPr/>
        </p:nvSpPr>
        <p:spPr>
          <a:xfrm>
            <a:off x="7391562" y="2969403"/>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32;p41">
            <a:extLst>
              <a:ext uri="{FF2B5EF4-FFF2-40B4-BE49-F238E27FC236}">
                <a16:creationId xmlns:a16="http://schemas.microsoft.com/office/drawing/2014/main" id="{F9EB08D7-F17E-4071-A0FB-5C692D43EA35}"/>
              </a:ext>
            </a:extLst>
          </p:cNvPr>
          <p:cNvSpPr/>
          <p:nvPr/>
        </p:nvSpPr>
        <p:spPr>
          <a:xfrm>
            <a:off x="7326257" y="3014642"/>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33;p41">
            <a:extLst>
              <a:ext uri="{FF2B5EF4-FFF2-40B4-BE49-F238E27FC236}">
                <a16:creationId xmlns:a16="http://schemas.microsoft.com/office/drawing/2014/main" id="{9B8C6E4D-9182-4439-B7FA-2D4C96298301}"/>
              </a:ext>
            </a:extLst>
          </p:cNvPr>
          <p:cNvSpPr/>
          <p:nvPr/>
        </p:nvSpPr>
        <p:spPr>
          <a:xfrm>
            <a:off x="7256985" y="3052828"/>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34;p41">
            <a:extLst>
              <a:ext uri="{FF2B5EF4-FFF2-40B4-BE49-F238E27FC236}">
                <a16:creationId xmlns:a16="http://schemas.microsoft.com/office/drawing/2014/main" id="{B3CD3B78-762B-483D-BB56-FED5EB634D9B}"/>
              </a:ext>
            </a:extLst>
          </p:cNvPr>
          <p:cNvSpPr/>
          <p:nvPr/>
        </p:nvSpPr>
        <p:spPr>
          <a:xfrm>
            <a:off x="7184603" y="3083913"/>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35;p41">
            <a:extLst>
              <a:ext uri="{FF2B5EF4-FFF2-40B4-BE49-F238E27FC236}">
                <a16:creationId xmlns:a16="http://schemas.microsoft.com/office/drawing/2014/main" id="{BB576317-CCC9-42BC-8844-DAB6E80182E7}"/>
              </a:ext>
            </a:extLst>
          </p:cNvPr>
          <p:cNvSpPr/>
          <p:nvPr/>
        </p:nvSpPr>
        <p:spPr>
          <a:xfrm>
            <a:off x="7109394" y="3107115"/>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36;p41">
            <a:extLst>
              <a:ext uri="{FF2B5EF4-FFF2-40B4-BE49-F238E27FC236}">
                <a16:creationId xmlns:a16="http://schemas.microsoft.com/office/drawing/2014/main" id="{59F765C2-3E01-4A22-9A28-13093B1CCDF7}"/>
              </a:ext>
            </a:extLst>
          </p:cNvPr>
          <p:cNvSpPr/>
          <p:nvPr/>
        </p:nvSpPr>
        <p:spPr>
          <a:xfrm>
            <a:off x="7032500" y="3122384"/>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37;p41">
            <a:extLst>
              <a:ext uri="{FF2B5EF4-FFF2-40B4-BE49-F238E27FC236}">
                <a16:creationId xmlns:a16="http://schemas.microsoft.com/office/drawing/2014/main" id="{BD20624D-14CA-4E14-A018-320A5C58877D}"/>
              </a:ext>
            </a:extLst>
          </p:cNvPr>
          <p:cNvSpPr/>
          <p:nvPr/>
        </p:nvSpPr>
        <p:spPr>
          <a:xfrm>
            <a:off x="6954727" y="3129437"/>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38;p41">
            <a:extLst>
              <a:ext uri="{FF2B5EF4-FFF2-40B4-BE49-F238E27FC236}">
                <a16:creationId xmlns:a16="http://schemas.microsoft.com/office/drawing/2014/main" id="{8CE0F157-422D-40E0-B389-4FD446BA347D}"/>
              </a:ext>
            </a:extLst>
          </p:cNvPr>
          <p:cNvSpPr/>
          <p:nvPr/>
        </p:nvSpPr>
        <p:spPr>
          <a:xfrm>
            <a:off x="6864819" y="3126326"/>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39;p41">
            <a:extLst>
              <a:ext uri="{FF2B5EF4-FFF2-40B4-BE49-F238E27FC236}">
                <a16:creationId xmlns:a16="http://schemas.microsoft.com/office/drawing/2014/main" id="{21257D0A-72D0-48B2-8FD4-7207BD33ED84}"/>
              </a:ext>
            </a:extLst>
          </p:cNvPr>
          <p:cNvSpPr/>
          <p:nvPr/>
        </p:nvSpPr>
        <p:spPr>
          <a:xfrm>
            <a:off x="6776051" y="3114168"/>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40;p41">
            <a:extLst>
              <a:ext uri="{FF2B5EF4-FFF2-40B4-BE49-F238E27FC236}">
                <a16:creationId xmlns:a16="http://schemas.microsoft.com/office/drawing/2014/main" id="{CBAFF8E4-A2CF-4894-A191-74F6520EF903}"/>
              </a:ext>
            </a:extLst>
          </p:cNvPr>
          <p:cNvSpPr/>
          <p:nvPr/>
        </p:nvSpPr>
        <p:spPr>
          <a:xfrm>
            <a:off x="6689230" y="3094101"/>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41;p41">
            <a:extLst>
              <a:ext uri="{FF2B5EF4-FFF2-40B4-BE49-F238E27FC236}">
                <a16:creationId xmlns:a16="http://schemas.microsoft.com/office/drawing/2014/main" id="{75665169-EFC7-43F6-A150-4B3A12AB2FEA}"/>
              </a:ext>
            </a:extLst>
          </p:cNvPr>
          <p:cNvSpPr/>
          <p:nvPr/>
        </p:nvSpPr>
        <p:spPr>
          <a:xfrm>
            <a:off x="6605259" y="3066103"/>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42;p41">
            <a:extLst>
              <a:ext uri="{FF2B5EF4-FFF2-40B4-BE49-F238E27FC236}">
                <a16:creationId xmlns:a16="http://schemas.microsoft.com/office/drawing/2014/main" id="{8D08312A-1CB6-4FF7-B78D-218678B9F440}"/>
              </a:ext>
            </a:extLst>
          </p:cNvPr>
          <p:cNvSpPr/>
          <p:nvPr/>
        </p:nvSpPr>
        <p:spPr>
          <a:xfrm>
            <a:off x="6525253" y="3030766"/>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43;p41">
            <a:extLst>
              <a:ext uri="{FF2B5EF4-FFF2-40B4-BE49-F238E27FC236}">
                <a16:creationId xmlns:a16="http://schemas.microsoft.com/office/drawing/2014/main" id="{EF8FCC32-E751-4B92-A688-F6B2433813A2}"/>
              </a:ext>
            </a:extLst>
          </p:cNvPr>
          <p:cNvSpPr/>
          <p:nvPr/>
        </p:nvSpPr>
        <p:spPr>
          <a:xfrm>
            <a:off x="6449760" y="2988353"/>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44;p41">
            <a:extLst>
              <a:ext uri="{FF2B5EF4-FFF2-40B4-BE49-F238E27FC236}">
                <a16:creationId xmlns:a16="http://schemas.microsoft.com/office/drawing/2014/main" id="{A2C8C2B6-613E-4BA5-B6C2-CBC581C6C219}"/>
              </a:ext>
            </a:extLst>
          </p:cNvPr>
          <p:cNvSpPr/>
          <p:nvPr/>
        </p:nvSpPr>
        <p:spPr>
          <a:xfrm>
            <a:off x="6379919" y="2939434"/>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45;p41">
            <a:extLst>
              <a:ext uri="{FF2B5EF4-FFF2-40B4-BE49-F238E27FC236}">
                <a16:creationId xmlns:a16="http://schemas.microsoft.com/office/drawing/2014/main" id="{F9420054-5843-46EC-A04D-1A70A3CD9F87}"/>
              </a:ext>
            </a:extLst>
          </p:cNvPr>
          <p:cNvSpPr/>
          <p:nvPr/>
        </p:nvSpPr>
        <p:spPr>
          <a:xfrm>
            <a:off x="6316014" y="2884316"/>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46;p41">
            <a:extLst>
              <a:ext uri="{FF2B5EF4-FFF2-40B4-BE49-F238E27FC236}">
                <a16:creationId xmlns:a16="http://schemas.microsoft.com/office/drawing/2014/main" id="{8922D438-4176-4565-84F4-F69B1A910C27}"/>
              </a:ext>
            </a:extLst>
          </p:cNvPr>
          <p:cNvSpPr/>
          <p:nvPr/>
        </p:nvSpPr>
        <p:spPr>
          <a:xfrm>
            <a:off x="6259756" y="2823807"/>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47;p41">
            <a:extLst>
              <a:ext uri="{FF2B5EF4-FFF2-40B4-BE49-F238E27FC236}">
                <a16:creationId xmlns:a16="http://schemas.microsoft.com/office/drawing/2014/main" id="{600E5C56-8144-4750-B46F-DDBB12A91284}"/>
              </a:ext>
            </a:extLst>
          </p:cNvPr>
          <p:cNvSpPr/>
          <p:nvPr/>
        </p:nvSpPr>
        <p:spPr>
          <a:xfrm>
            <a:off x="6210837" y="2758478"/>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48;p41">
            <a:extLst>
              <a:ext uri="{FF2B5EF4-FFF2-40B4-BE49-F238E27FC236}">
                <a16:creationId xmlns:a16="http://schemas.microsoft.com/office/drawing/2014/main" id="{3C836B26-1AF2-44A9-B55B-5725FD27EA7F}"/>
              </a:ext>
            </a:extLst>
          </p:cNvPr>
          <p:cNvSpPr/>
          <p:nvPr/>
        </p:nvSpPr>
        <p:spPr>
          <a:xfrm>
            <a:off x="6169848" y="2689206"/>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49;p41">
            <a:extLst>
              <a:ext uri="{FF2B5EF4-FFF2-40B4-BE49-F238E27FC236}">
                <a16:creationId xmlns:a16="http://schemas.microsoft.com/office/drawing/2014/main" id="{AD32D5E0-F989-4CEA-B3CF-4909EE4245E3}"/>
              </a:ext>
            </a:extLst>
          </p:cNvPr>
          <p:cNvSpPr/>
          <p:nvPr/>
        </p:nvSpPr>
        <p:spPr>
          <a:xfrm>
            <a:off x="6137599" y="2616539"/>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50;p41">
            <a:extLst>
              <a:ext uri="{FF2B5EF4-FFF2-40B4-BE49-F238E27FC236}">
                <a16:creationId xmlns:a16="http://schemas.microsoft.com/office/drawing/2014/main" id="{5EA72CB9-D2EF-457D-8E34-32E757A87850}"/>
              </a:ext>
            </a:extLst>
          </p:cNvPr>
          <p:cNvSpPr/>
          <p:nvPr/>
        </p:nvSpPr>
        <p:spPr>
          <a:xfrm>
            <a:off x="6114422" y="2541330"/>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51;p41">
            <a:extLst>
              <a:ext uri="{FF2B5EF4-FFF2-40B4-BE49-F238E27FC236}">
                <a16:creationId xmlns:a16="http://schemas.microsoft.com/office/drawing/2014/main" id="{529992CC-573D-48DB-8BC3-A812CF7228EF}"/>
              </a:ext>
            </a:extLst>
          </p:cNvPr>
          <p:cNvSpPr/>
          <p:nvPr/>
        </p:nvSpPr>
        <p:spPr>
          <a:xfrm>
            <a:off x="6100292" y="2464721"/>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52;p41">
            <a:extLst>
              <a:ext uri="{FF2B5EF4-FFF2-40B4-BE49-F238E27FC236}">
                <a16:creationId xmlns:a16="http://schemas.microsoft.com/office/drawing/2014/main" id="{7E71E263-6AB0-4A3F-A15B-BA0F1481C912}"/>
              </a:ext>
            </a:extLst>
          </p:cNvPr>
          <p:cNvSpPr/>
          <p:nvPr/>
        </p:nvSpPr>
        <p:spPr>
          <a:xfrm>
            <a:off x="6095756" y="2386687"/>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53;p41">
            <a:extLst>
              <a:ext uri="{FF2B5EF4-FFF2-40B4-BE49-F238E27FC236}">
                <a16:creationId xmlns:a16="http://schemas.microsoft.com/office/drawing/2014/main" id="{79D6021C-3951-4647-BC56-85C0BDAA4F6A}"/>
              </a:ext>
            </a:extLst>
          </p:cNvPr>
          <p:cNvSpPr/>
          <p:nvPr/>
        </p:nvSpPr>
        <p:spPr>
          <a:xfrm>
            <a:off x="6330144" y="1762104"/>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54;p41">
            <a:extLst>
              <a:ext uri="{FF2B5EF4-FFF2-40B4-BE49-F238E27FC236}">
                <a16:creationId xmlns:a16="http://schemas.microsoft.com/office/drawing/2014/main" id="{1B46A614-C32D-4469-AAAD-866360C87769}"/>
              </a:ext>
            </a:extLst>
          </p:cNvPr>
          <p:cNvSpPr/>
          <p:nvPr/>
        </p:nvSpPr>
        <p:spPr>
          <a:xfrm>
            <a:off x="6351065" y="1783025"/>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55;p41">
            <a:extLst>
              <a:ext uri="{FF2B5EF4-FFF2-40B4-BE49-F238E27FC236}">
                <a16:creationId xmlns:a16="http://schemas.microsoft.com/office/drawing/2014/main" id="{41675124-055E-4E26-A3D1-E477E00FA10F}"/>
              </a:ext>
            </a:extLst>
          </p:cNvPr>
          <p:cNvSpPr/>
          <p:nvPr/>
        </p:nvSpPr>
        <p:spPr>
          <a:xfrm>
            <a:off x="8504726" y="1428190"/>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56;p41">
            <a:extLst>
              <a:ext uri="{FF2B5EF4-FFF2-40B4-BE49-F238E27FC236}">
                <a16:creationId xmlns:a16="http://schemas.microsoft.com/office/drawing/2014/main" id="{200A9CC4-D6D3-4007-8367-F293F005F0A9}"/>
              </a:ext>
            </a:extLst>
          </p:cNvPr>
          <p:cNvSpPr/>
          <p:nvPr/>
        </p:nvSpPr>
        <p:spPr>
          <a:xfrm>
            <a:off x="8254214" y="1336762"/>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57;p41">
            <a:extLst>
              <a:ext uri="{FF2B5EF4-FFF2-40B4-BE49-F238E27FC236}">
                <a16:creationId xmlns:a16="http://schemas.microsoft.com/office/drawing/2014/main" id="{CCDB2320-4493-401C-BCB5-A7C8B41F3645}"/>
              </a:ext>
            </a:extLst>
          </p:cNvPr>
          <p:cNvSpPr/>
          <p:nvPr/>
        </p:nvSpPr>
        <p:spPr>
          <a:xfrm>
            <a:off x="7998335" y="1354098"/>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58;p41">
            <a:extLst>
              <a:ext uri="{FF2B5EF4-FFF2-40B4-BE49-F238E27FC236}">
                <a16:creationId xmlns:a16="http://schemas.microsoft.com/office/drawing/2014/main" id="{802F3F9A-6A30-4E88-9C4B-9960018914A3}"/>
              </a:ext>
            </a:extLst>
          </p:cNvPr>
          <p:cNvSpPr/>
          <p:nvPr/>
        </p:nvSpPr>
        <p:spPr>
          <a:xfrm>
            <a:off x="8314176" y="1679819"/>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59;p41">
            <a:extLst>
              <a:ext uri="{FF2B5EF4-FFF2-40B4-BE49-F238E27FC236}">
                <a16:creationId xmlns:a16="http://schemas.microsoft.com/office/drawing/2014/main" id="{82180D9B-759D-4585-8E3D-376141142A7D}"/>
              </a:ext>
            </a:extLst>
          </p:cNvPr>
          <p:cNvSpPr/>
          <p:nvPr/>
        </p:nvSpPr>
        <p:spPr>
          <a:xfrm>
            <a:off x="5228877" y="2861399"/>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60;p41">
            <a:extLst>
              <a:ext uri="{FF2B5EF4-FFF2-40B4-BE49-F238E27FC236}">
                <a16:creationId xmlns:a16="http://schemas.microsoft.com/office/drawing/2014/main" id="{AAE39746-7C34-44A5-8C28-A04BE7D18681}"/>
              </a:ext>
            </a:extLst>
          </p:cNvPr>
          <p:cNvSpPr/>
          <p:nvPr/>
        </p:nvSpPr>
        <p:spPr>
          <a:xfrm>
            <a:off x="5345359" y="2769758"/>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61;p41">
            <a:extLst>
              <a:ext uri="{FF2B5EF4-FFF2-40B4-BE49-F238E27FC236}">
                <a16:creationId xmlns:a16="http://schemas.microsoft.com/office/drawing/2014/main" id="{654EA820-00C3-4B5D-B255-8EA82D0ABFF7}"/>
              </a:ext>
            </a:extLst>
          </p:cNvPr>
          <p:cNvSpPr/>
          <p:nvPr/>
        </p:nvSpPr>
        <p:spPr>
          <a:xfrm>
            <a:off x="5589364" y="2786761"/>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62;p41">
            <a:extLst>
              <a:ext uri="{FF2B5EF4-FFF2-40B4-BE49-F238E27FC236}">
                <a16:creationId xmlns:a16="http://schemas.microsoft.com/office/drawing/2014/main" id="{FBF01F4D-AF6E-4858-9C3E-8FD718A672C3}"/>
              </a:ext>
            </a:extLst>
          </p:cNvPr>
          <p:cNvSpPr/>
          <p:nvPr/>
        </p:nvSpPr>
        <p:spPr>
          <a:xfrm>
            <a:off x="5229424" y="3112767"/>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63;p41">
            <a:extLst>
              <a:ext uri="{FF2B5EF4-FFF2-40B4-BE49-F238E27FC236}">
                <a16:creationId xmlns:a16="http://schemas.microsoft.com/office/drawing/2014/main" id="{BB5CF4DA-7F7F-47FF-AC3B-A14C91D3B250}"/>
              </a:ext>
            </a:extLst>
          </p:cNvPr>
          <p:cNvSpPr/>
          <p:nvPr/>
        </p:nvSpPr>
        <p:spPr>
          <a:xfrm>
            <a:off x="8504726" y="3096357"/>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64;p41">
            <a:extLst>
              <a:ext uri="{FF2B5EF4-FFF2-40B4-BE49-F238E27FC236}">
                <a16:creationId xmlns:a16="http://schemas.microsoft.com/office/drawing/2014/main" id="{FAB3CC5E-88A0-4FF3-A00F-9A2E9BE73672}"/>
              </a:ext>
            </a:extLst>
          </p:cNvPr>
          <p:cNvSpPr/>
          <p:nvPr/>
        </p:nvSpPr>
        <p:spPr>
          <a:xfrm>
            <a:off x="8254214" y="3280709"/>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65;p41">
            <a:extLst>
              <a:ext uri="{FF2B5EF4-FFF2-40B4-BE49-F238E27FC236}">
                <a16:creationId xmlns:a16="http://schemas.microsoft.com/office/drawing/2014/main" id="{77D6563D-6CEA-42A4-84DF-E46F2DF37A42}"/>
              </a:ext>
            </a:extLst>
          </p:cNvPr>
          <p:cNvSpPr/>
          <p:nvPr/>
        </p:nvSpPr>
        <p:spPr>
          <a:xfrm>
            <a:off x="7998335" y="2772916"/>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66;p41">
            <a:extLst>
              <a:ext uri="{FF2B5EF4-FFF2-40B4-BE49-F238E27FC236}">
                <a16:creationId xmlns:a16="http://schemas.microsoft.com/office/drawing/2014/main" id="{660AE728-C177-4877-B9D4-3F84B84723E2}"/>
              </a:ext>
            </a:extLst>
          </p:cNvPr>
          <p:cNvSpPr/>
          <p:nvPr/>
        </p:nvSpPr>
        <p:spPr>
          <a:xfrm>
            <a:off x="8314176" y="2769686"/>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67;p41">
            <a:extLst>
              <a:ext uri="{FF2B5EF4-FFF2-40B4-BE49-F238E27FC236}">
                <a16:creationId xmlns:a16="http://schemas.microsoft.com/office/drawing/2014/main" id="{DA7B52AC-E8A6-490B-A96C-3B6E9EE85ED6}"/>
              </a:ext>
            </a:extLst>
          </p:cNvPr>
          <p:cNvSpPr/>
          <p:nvPr/>
        </p:nvSpPr>
        <p:spPr>
          <a:xfrm>
            <a:off x="5228877" y="1663148"/>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68;p41">
            <a:extLst>
              <a:ext uri="{FF2B5EF4-FFF2-40B4-BE49-F238E27FC236}">
                <a16:creationId xmlns:a16="http://schemas.microsoft.com/office/drawing/2014/main" id="{2E9395D7-F0D9-4DF6-9F64-01470589D7A5}"/>
              </a:ext>
            </a:extLst>
          </p:cNvPr>
          <p:cNvSpPr/>
          <p:nvPr/>
        </p:nvSpPr>
        <p:spPr>
          <a:xfrm>
            <a:off x="5345359" y="1847476"/>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69;p41">
            <a:extLst>
              <a:ext uri="{FF2B5EF4-FFF2-40B4-BE49-F238E27FC236}">
                <a16:creationId xmlns:a16="http://schemas.microsoft.com/office/drawing/2014/main" id="{A45BD7C6-2DD6-47D3-B944-283D44012935}"/>
              </a:ext>
            </a:extLst>
          </p:cNvPr>
          <p:cNvSpPr/>
          <p:nvPr/>
        </p:nvSpPr>
        <p:spPr>
          <a:xfrm>
            <a:off x="5589364" y="1339968"/>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70;p41">
            <a:extLst>
              <a:ext uri="{FF2B5EF4-FFF2-40B4-BE49-F238E27FC236}">
                <a16:creationId xmlns:a16="http://schemas.microsoft.com/office/drawing/2014/main" id="{18CA41D4-05C0-46C2-8325-A2DA60688195}"/>
              </a:ext>
            </a:extLst>
          </p:cNvPr>
          <p:cNvSpPr/>
          <p:nvPr/>
        </p:nvSpPr>
        <p:spPr>
          <a:xfrm>
            <a:off x="5229424" y="1336762"/>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71;p41">
            <a:extLst>
              <a:ext uri="{FF2B5EF4-FFF2-40B4-BE49-F238E27FC236}">
                <a16:creationId xmlns:a16="http://schemas.microsoft.com/office/drawing/2014/main" id="{B0AF787E-658F-4B77-A2E3-A44B68E61308}"/>
              </a:ext>
            </a:extLst>
          </p:cNvPr>
          <p:cNvSpPr/>
          <p:nvPr/>
        </p:nvSpPr>
        <p:spPr>
          <a:xfrm>
            <a:off x="5623300" y="2351897"/>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72;p41">
            <a:extLst>
              <a:ext uri="{FF2B5EF4-FFF2-40B4-BE49-F238E27FC236}">
                <a16:creationId xmlns:a16="http://schemas.microsoft.com/office/drawing/2014/main" id="{7D87421E-0579-4FC2-8503-0C644D6427FF}"/>
              </a:ext>
            </a:extLst>
          </p:cNvPr>
          <p:cNvSpPr/>
          <p:nvPr/>
        </p:nvSpPr>
        <p:spPr>
          <a:xfrm>
            <a:off x="8216337" y="2351897"/>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73;p41">
            <a:extLst>
              <a:ext uri="{FF2B5EF4-FFF2-40B4-BE49-F238E27FC236}">
                <a16:creationId xmlns:a16="http://schemas.microsoft.com/office/drawing/2014/main" id="{D01B96D1-9054-476F-8589-CA1E0E07A98C}"/>
              </a:ext>
            </a:extLst>
          </p:cNvPr>
          <p:cNvSpPr/>
          <p:nvPr/>
        </p:nvSpPr>
        <p:spPr>
          <a:xfrm>
            <a:off x="6919676" y="3648273"/>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676;p41">
            <a:extLst>
              <a:ext uri="{FF2B5EF4-FFF2-40B4-BE49-F238E27FC236}">
                <a16:creationId xmlns:a16="http://schemas.microsoft.com/office/drawing/2014/main" id="{5BB45023-3E72-4826-AB86-0871CCB815D6}"/>
              </a:ext>
            </a:extLst>
          </p:cNvPr>
          <p:cNvGrpSpPr/>
          <p:nvPr/>
        </p:nvGrpSpPr>
        <p:grpSpPr>
          <a:xfrm>
            <a:off x="5418239" y="2925999"/>
            <a:ext cx="271916" cy="348066"/>
            <a:chOff x="1761450" y="238125"/>
            <a:chExt cx="4076700" cy="5218375"/>
          </a:xfrm>
        </p:grpSpPr>
        <p:sp>
          <p:nvSpPr>
            <p:cNvPr id="135" name="Google Shape;1677;p41">
              <a:extLst>
                <a:ext uri="{FF2B5EF4-FFF2-40B4-BE49-F238E27FC236}">
                  <a16:creationId xmlns:a16="http://schemas.microsoft.com/office/drawing/2014/main" id="{8DDF7F04-6074-4ED7-BCDE-77A1A2557C42}"/>
                </a:ext>
              </a:extLst>
            </p:cNvPr>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78;p41">
              <a:extLst>
                <a:ext uri="{FF2B5EF4-FFF2-40B4-BE49-F238E27FC236}">
                  <a16:creationId xmlns:a16="http://schemas.microsoft.com/office/drawing/2014/main" id="{BF413CD3-8B57-41BA-809D-D899D4D69B02}"/>
                </a:ext>
              </a:extLst>
            </p:cNvPr>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79;p41">
              <a:extLst>
                <a:ext uri="{FF2B5EF4-FFF2-40B4-BE49-F238E27FC236}">
                  <a16:creationId xmlns:a16="http://schemas.microsoft.com/office/drawing/2014/main" id="{E9A70CD8-D163-44D7-9608-09338CD4FD88}"/>
                </a:ext>
              </a:extLst>
            </p:cNvPr>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80;p41">
              <a:extLst>
                <a:ext uri="{FF2B5EF4-FFF2-40B4-BE49-F238E27FC236}">
                  <a16:creationId xmlns:a16="http://schemas.microsoft.com/office/drawing/2014/main" id="{79DB4B54-4F88-413F-A8A6-A18878D40291}"/>
                </a:ext>
              </a:extLst>
            </p:cNvPr>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81;p41">
              <a:extLst>
                <a:ext uri="{FF2B5EF4-FFF2-40B4-BE49-F238E27FC236}">
                  <a16:creationId xmlns:a16="http://schemas.microsoft.com/office/drawing/2014/main" id="{11DD04E7-2AB0-424D-B5F9-97F5E320B99D}"/>
                </a:ext>
              </a:extLst>
            </p:cNvPr>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82;p41">
              <a:extLst>
                <a:ext uri="{FF2B5EF4-FFF2-40B4-BE49-F238E27FC236}">
                  <a16:creationId xmlns:a16="http://schemas.microsoft.com/office/drawing/2014/main" id="{9DAD23AF-3167-4850-8DD9-E09FD651BC72}"/>
                </a:ext>
              </a:extLst>
            </p:cNvPr>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83;p41">
              <a:extLst>
                <a:ext uri="{FF2B5EF4-FFF2-40B4-BE49-F238E27FC236}">
                  <a16:creationId xmlns:a16="http://schemas.microsoft.com/office/drawing/2014/main" id="{5CD16C16-625C-43E1-A16A-5072C2B2E414}"/>
                </a:ext>
              </a:extLst>
            </p:cNvPr>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684;p41">
            <a:extLst>
              <a:ext uri="{FF2B5EF4-FFF2-40B4-BE49-F238E27FC236}">
                <a16:creationId xmlns:a16="http://schemas.microsoft.com/office/drawing/2014/main" id="{8301A114-6FC6-4ED9-9C22-98EA02535663}"/>
              </a:ext>
            </a:extLst>
          </p:cNvPr>
          <p:cNvGrpSpPr/>
          <p:nvPr/>
        </p:nvGrpSpPr>
        <p:grpSpPr>
          <a:xfrm>
            <a:off x="5411637" y="1507369"/>
            <a:ext cx="290709" cy="290709"/>
            <a:chOff x="1190625" y="238125"/>
            <a:chExt cx="5219200" cy="5219200"/>
          </a:xfrm>
        </p:grpSpPr>
        <p:sp>
          <p:nvSpPr>
            <p:cNvPr id="143" name="Google Shape;1685;p41">
              <a:extLst>
                <a:ext uri="{FF2B5EF4-FFF2-40B4-BE49-F238E27FC236}">
                  <a16:creationId xmlns:a16="http://schemas.microsoft.com/office/drawing/2014/main" id="{814837F3-1F9B-4DC0-A138-E11E64720B6B}"/>
                </a:ext>
              </a:extLst>
            </p:cNvPr>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86;p41">
              <a:extLst>
                <a:ext uri="{FF2B5EF4-FFF2-40B4-BE49-F238E27FC236}">
                  <a16:creationId xmlns:a16="http://schemas.microsoft.com/office/drawing/2014/main" id="{685BFC07-8550-4CD1-A5EE-B069056C4243}"/>
                </a:ext>
              </a:extLst>
            </p:cNvPr>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87;p41">
              <a:extLst>
                <a:ext uri="{FF2B5EF4-FFF2-40B4-BE49-F238E27FC236}">
                  <a16:creationId xmlns:a16="http://schemas.microsoft.com/office/drawing/2014/main" id="{B2C6FAF7-FABC-43DA-8665-110FC2B39CD7}"/>
                </a:ext>
              </a:extLst>
            </p:cNvPr>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88;p41">
              <a:extLst>
                <a:ext uri="{FF2B5EF4-FFF2-40B4-BE49-F238E27FC236}">
                  <a16:creationId xmlns:a16="http://schemas.microsoft.com/office/drawing/2014/main" id="{A5CD8E4E-A894-40F7-86F7-D6FFBBDDF9D4}"/>
                </a:ext>
              </a:extLst>
            </p:cNvPr>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89;p41">
              <a:extLst>
                <a:ext uri="{FF2B5EF4-FFF2-40B4-BE49-F238E27FC236}">
                  <a16:creationId xmlns:a16="http://schemas.microsoft.com/office/drawing/2014/main" id="{9F422A2A-F52C-4C8B-AD03-D0D0701B0C97}"/>
                </a:ext>
              </a:extLst>
            </p:cNvPr>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90;p41">
              <a:extLst>
                <a:ext uri="{FF2B5EF4-FFF2-40B4-BE49-F238E27FC236}">
                  <a16:creationId xmlns:a16="http://schemas.microsoft.com/office/drawing/2014/main" id="{3A7669C6-C34F-440A-AF84-D09E59ACE183}"/>
                </a:ext>
              </a:extLst>
            </p:cNvPr>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91;p41">
              <a:extLst>
                <a:ext uri="{FF2B5EF4-FFF2-40B4-BE49-F238E27FC236}">
                  <a16:creationId xmlns:a16="http://schemas.microsoft.com/office/drawing/2014/main" id="{42A10923-9DAE-4371-9066-115B86E5815B}"/>
                </a:ext>
              </a:extLst>
            </p:cNvPr>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92;p41">
              <a:extLst>
                <a:ext uri="{FF2B5EF4-FFF2-40B4-BE49-F238E27FC236}">
                  <a16:creationId xmlns:a16="http://schemas.microsoft.com/office/drawing/2014/main" id="{6EF0489F-9896-4603-92A9-4D43EC5008E5}"/>
                </a:ext>
              </a:extLst>
            </p:cNvPr>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93;p41">
              <a:extLst>
                <a:ext uri="{FF2B5EF4-FFF2-40B4-BE49-F238E27FC236}">
                  <a16:creationId xmlns:a16="http://schemas.microsoft.com/office/drawing/2014/main" id="{539B430D-B1B6-478B-86D7-50F2CE66CB12}"/>
                </a:ext>
              </a:extLst>
            </p:cNvPr>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94;p41">
              <a:extLst>
                <a:ext uri="{FF2B5EF4-FFF2-40B4-BE49-F238E27FC236}">
                  <a16:creationId xmlns:a16="http://schemas.microsoft.com/office/drawing/2014/main" id="{824384BA-9886-4576-B879-8C558FC9BD3B}"/>
                </a:ext>
              </a:extLst>
            </p:cNvPr>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95;p41">
              <a:extLst>
                <a:ext uri="{FF2B5EF4-FFF2-40B4-BE49-F238E27FC236}">
                  <a16:creationId xmlns:a16="http://schemas.microsoft.com/office/drawing/2014/main" id="{F93E5AD5-6C66-4F77-B67D-A56BC6C988DE}"/>
                </a:ext>
              </a:extLst>
            </p:cNvPr>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96;p41">
              <a:extLst>
                <a:ext uri="{FF2B5EF4-FFF2-40B4-BE49-F238E27FC236}">
                  <a16:creationId xmlns:a16="http://schemas.microsoft.com/office/drawing/2014/main" id="{BAFB415A-5630-4890-A117-AAA4A3562A85}"/>
                </a:ext>
              </a:extLst>
            </p:cNvPr>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97;p41">
              <a:extLst>
                <a:ext uri="{FF2B5EF4-FFF2-40B4-BE49-F238E27FC236}">
                  <a16:creationId xmlns:a16="http://schemas.microsoft.com/office/drawing/2014/main" id="{1A2268B2-D818-43B4-BE4C-DA381C042F81}"/>
                </a:ext>
              </a:extLst>
            </p:cNvPr>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98;p41">
              <a:extLst>
                <a:ext uri="{FF2B5EF4-FFF2-40B4-BE49-F238E27FC236}">
                  <a16:creationId xmlns:a16="http://schemas.microsoft.com/office/drawing/2014/main" id="{59BDF8E3-70DB-4F2A-9527-3B5216CC3E94}"/>
                </a:ext>
              </a:extLst>
            </p:cNvPr>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699;p41">
            <a:extLst>
              <a:ext uri="{FF2B5EF4-FFF2-40B4-BE49-F238E27FC236}">
                <a16:creationId xmlns:a16="http://schemas.microsoft.com/office/drawing/2014/main" id="{2057986D-E861-4A9D-8E2B-AC155E9D8632}"/>
              </a:ext>
            </a:extLst>
          </p:cNvPr>
          <p:cNvSpPr/>
          <p:nvPr/>
        </p:nvSpPr>
        <p:spPr>
          <a:xfrm>
            <a:off x="8199049" y="1525539"/>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0;p41">
            <a:extLst>
              <a:ext uri="{FF2B5EF4-FFF2-40B4-BE49-F238E27FC236}">
                <a16:creationId xmlns:a16="http://schemas.microsoft.com/office/drawing/2014/main" id="{ADA88BEB-8E89-43A4-8117-8622F192FD6A}"/>
              </a:ext>
            </a:extLst>
          </p:cNvPr>
          <p:cNvSpPr/>
          <p:nvPr/>
        </p:nvSpPr>
        <p:spPr>
          <a:xfrm>
            <a:off x="8199099" y="2944218"/>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701;p41">
            <a:extLst>
              <a:ext uri="{FF2B5EF4-FFF2-40B4-BE49-F238E27FC236}">
                <a16:creationId xmlns:a16="http://schemas.microsoft.com/office/drawing/2014/main" id="{4423B297-9FA6-436B-938A-90A98B712724}"/>
              </a:ext>
            </a:extLst>
          </p:cNvPr>
          <p:cNvGrpSpPr/>
          <p:nvPr/>
        </p:nvGrpSpPr>
        <p:grpSpPr>
          <a:xfrm>
            <a:off x="6705267" y="2128629"/>
            <a:ext cx="516179" cy="516179"/>
            <a:chOff x="1190625" y="238125"/>
            <a:chExt cx="5219200" cy="5219200"/>
          </a:xfrm>
        </p:grpSpPr>
        <p:sp>
          <p:nvSpPr>
            <p:cNvPr id="160" name="Google Shape;1702;p41">
              <a:extLst>
                <a:ext uri="{FF2B5EF4-FFF2-40B4-BE49-F238E27FC236}">
                  <a16:creationId xmlns:a16="http://schemas.microsoft.com/office/drawing/2014/main" id="{4403F5E8-665C-42CD-A21C-DF3ACF75D540}"/>
                </a:ext>
              </a:extLst>
            </p:cNvPr>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03;p41">
              <a:extLst>
                <a:ext uri="{FF2B5EF4-FFF2-40B4-BE49-F238E27FC236}">
                  <a16:creationId xmlns:a16="http://schemas.microsoft.com/office/drawing/2014/main" id="{6C2A7E55-C11B-4780-8EC0-C4E34C61FB36}"/>
                </a:ext>
              </a:extLst>
            </p:cNvPr>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04;p41">
              <a:extLst>
                <a:ext uri="{FF2B5EF4-FFF2-40B4-BE49-F238E27FC236}">
                  <a16:creationId xmlns:a16="http://schemas.microsoft.com/office/drawing/2014/main" id="{C9C72CF7-2B36-4BB1-B050-8B1F132DCCC6}"/>
                </a:ext>
              </a:extLst>
            </p:cNvPr>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05;p41">
              <a:extLst>
                <a:ext uri="{FF2B5EF4-FFF2-40B4-BE49-F238E27FC236}">
                  <a16:creationId xmlns:a16="http://schemas.microsoft.com/office/drawing/2014/main" id="{FA45E509-2394-4322-B873-E4047AA5C5F3}"/>
                </a:ext>
              </a:extLst>
            </p:cNvPr>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06;p41">
              <a:extLst>
                <a:ext uri="{FF2B5EF4-FFF2-40B4-BE49-F238E27FC236}">
                  <a16:creationId xmlns:a16="http://schemas.microsoft.com/office/drawing/2014/main" id="{10568B8E-3FB7-4F19-8265-1B2230A33EEA}"/>
                </a:ext>
              </a:extLst>
            </p:cNvPr>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07;p41">
              <a:extLst>
                <a:ext uri="{FF2B5EF4-FFF2-40B4-BE49-F238E27FC236}">
                  <a16:creationId xmlns:a16="http://schemas.microsoft.com/office/drawing/2014/main" id="{6D70D448-6896-4DC8-9411-4696C604EB3A}"/>
                </a:ext>
              </a:extLst>
            </p:cNvPr>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08;p41">
              <a:extLst>
                <a:ext uri="{FF2B5EF4-FFF2-40B4-BE49-F238E27FC236}">
                  <a16:creationId xmlns:a16="http://schemas.microsoft.com/office/drawing/2014/main" id="{78AAE6DE-A3FE-455A-8DBB-EBF55A4814CD}"/>
                </a:ext>
              </a:extLst>
            </p:cNvPr>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09;p41">
              <a:extLst>
                <a:ext uri="{FF2B5EF4-FFF2-40B4-BE49-F238E27FC236}">
                  <a16:creationId xmlns:a16="http://schemas.microsoft.com/office/drawing/2014/main" id="{7E29E2ED-203B-41E1-993A-60A712D35928}"/>
                </a:ext>
              </a:extLst>
            </p:cNvPr>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812;p45"/>
          <p:cNvGrpSpPr/>
          <p:nvPr/>
        </p:nvGrpSpPr>
        <p:grpSpPr>
          <a:xfrm>
            <a:off x="439803" y="2228897"/>
            <a:ext cx="5889249" cy="2291954"/>
            <a:chOff x="238125" y="1662850"/>
            <a:chExt cx="7137300" cy="2217100"/>
          </a:xfrm>
        </p:grpSpPr>
        <p:sp>
          <p:nvSpPr>
            <p:cNvPr id="172"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5;p45"/>
          <p:cNvSpPr txBox="1"/>
          <p:nvPr/>
        </p:nvSpPr>
        <p:spPr>
          <a:xfrm>
            <a:off x="748261" y="2614333"/>
            <a:ext cx="5633741" cy="2196536"/>
          </a:xfrm>
          <a:prstGeom prst="rect">
            <a:avLst/>
          </a:prstGeom>
          <a:noFill/>
          <a:ln>
            <a:noFill/>
          </a:ln>
        </p:spPr>
        <p:txBody>
          <a:bodyPr spcFirstLastPara="1" wrap="square" lIns="0" tIns="6350" rIns="0" bIns="0" anchor="t" anchorCtr="0">
            <a:noAutofit/>
          </a:bodyPr>
          <a:lstStyle/>
          <a:p>
            <a:r>
              <a:rPr lang="es-ES_tradnl" b="1" dirty="0">
                <a:solidFill>
                  <a:schemeClr val="bg1"/>
                </a:solidFill>
                <a:latin typeface="Abadi" panose="020B0604020104020204" pitchFamily="34" charset="0"/>
              </a:rPr>
              <a:t>25.984 transacciones mensuales durante </a:t>
            </a:r>
          </a:p>
          <a:p>
            <a:r>
              <a:rPr lang="es-ES_tradnl" b="1" dirty="0">
                <a:solidFill>
                  <a:schemeClr val="bg1"/>
                </a:solidFill>
                <a:latin typeface="Abadi" panose="020B0604020104020204" pitchFamily="34" charset="0"/>
              </a:rPr>
              <a:t>el primer mes.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Transacción promedio por usuario = 0.58</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Transacciones interbancarias (30%) = 7.795 transacciones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Pagos de servicios de entretenimiento (15%) =3.898 transacciones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Pago de servicios públicos (45%) = 11.692 transacciones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Compras (10%) = 2.599 transacciones.</a:t>
            </a:r>
            <a:endParaRPr lang="en-US" dirty="0">
              <a:solidFill>
                <a:schemeClr val="bg1"/>
              </a:solidFill>
              <a:latin typeface="Abadi" panose="020B0604020104020204" pitchFamily="34" charset="0"/>
            </a:endParaRPr>
          </a:p>
          <a:p>
            <a:br>
              <a:rPr lang="es" sz="1000" dirty="0">
                <a:solidFill>
                  <a:schemeClr val="bg1"/>
                </a:solidFill>
                <a:latin typeface="Source Code Pro Light"/>
                <a:ea typeface="Source Code Pro Light"/>
                <a:cs typeface="Source Code Pro Light"/>
                <a:sym typeface="Source Code Pro Light"/>
              </a:rPr>
            </a:br>
            <a:endParaRPr sz="1000" dirty="0">
              <a:solidFill>
                <a:schemeClr val="bg1"/>
              </a:solidFill>
              <a:latin typeface="Source Code Pro Light"/>
              <a:ea typeface="Source Code Pro Light"/>
              <a:cs typeface="Source Code Pro Light"/>
              <a:sym typeface="Source Code Pro Light"/>
            </a:endParaRPr>
          </a:p>
        </p:txBody>
      </p:sp>
      <p:sp>
        <p:nvSpPr>
          <p:cNvPr id="183" name="Google Shape;1630;p41">
            <a:extLst>
              <a:ext uri="{FF2B5EF4-FFF2-40B4-BE49-F238E27FC236}">
                <a16:creationId xmlns:a16="http://schemas.microsoft.com/office/drawing/2014/main" id="{EFDC047D-0558-4D09-81A0-FE35E10E1BF4}"/>
              </a:ext>
            </a:extLst>
          </p:cNvPr>
          <p:cNvSpPr/>
          <p:nvPr/>
        </p:nvSpPr>
        <p:spPr>
          <a:xfrm>
            <a:off x="7604471" y="3070342"/>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5219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12" name="Google Shape;1812;p45"/>
          <p:cNvGrpSpPr/>
          <p:nvPr/>
        </p:nvGrpSpPr>
        <p:grpSpPr>
          <a:xfrm>
            <a:off x="441523" y="799449"/>
            <a:ext cx="5889249" cy="1514056"/>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s-ES" b="1" dirty="0">
                <a:latin typeface="Abadi" panose="020B0604020202020204" charset="0"/>
              </a:rPr>
              <a:t>OBJETIVOS</a:t>
            </a:r>
            <a:endParaRPr lang="en-US" dirty="0">
              <a:latin typeface="Abadi" panose="020B0604020202020204" charset="0"/>
            </a:endParaRPr>
          </a:p>
        </p:txBody>
      </p:sp>
      <p:sp>
        <p:nvSpPr>
          <p:cNvPr id="1825" name="Google Shape;1825;p45"/>
          <p:cNvSpPr txBox="1"/>
          <p:nvPr/>
        </p:nvSpPr>
        <p:spPr>
          <a:xfrm>
            <a:off x="733085" y="1049234"/>
            <a:ext cx="5486149" cy="1026232"/>
          </a:xfrm>
          <a:prstGeom prst="rect">
            <a:avLst/>
          </a:prstGeom>
          <a:noFill/>
          <a:ln>
            <a:noFill/>
          </a:ln>
        </p:spPr>
        <p:txBody>
          <a:bodyPr spcFirstLastPara="1" wrap="square" lIns="0" tIns="6350" rIns="0" bIns="0" anchor="t" anchorCtr="0">
            <a:noAutofit/>
          </a:bodyPr>
          <a:lstStyle/>
          <a:p>
            <a:r>
              <a:rPr lang="es-ES_tradnl" b="1" dirty="0">
                <a:solidFill>
                  <a:schemeClr val="bg1"/>
                </a:solidFill>
                <a:latin typeface="Abadi" panose="020B0604020104020204" pitchFamily="34" charset="0"/>
              </a:rPr>
              <a:t>Inversiones durante el primer mes.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3000 usuarios realizan inversiones mensualmente,</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1600 de estas inversiones son de valores menores a un </a:t>
            </a:r>
          </a:p>
          <a:p>
            <a:r>
              <a:rPr lang="es-ES_tradnl" dirty="0">
                <a:solidFill>
                  <a:schemeClr val="bg1"/>
                </a:solidFill>
                <a:latin typeface="Abadi" panose="020B0604020104020204" pitchFamily="34" charset="0"/>
              </a:rPr>
              <a:t>salario mínimo.</a:t>
            </a:r>
            <a:endParaRPr lang="en-US" dirty="0">
              <a:solidFill>
                <a:schemeClr val="bg1"/>
              </a:solidFill>
              <a:latin typeface="Abadi" panose="020B0604020104020204" pitchFamily="34" charset="0"/>
            </a:endParaRPr>
          </a:p>
          <a:p>
            <a:br>
              <a:rPr lang="es" sz="1000" dirty="0">
                <a:solidFill>
                  <a:schemeClr val="bg1"/>
                </a:solidFill>
                <a:latin typeface="Source Code Pro Light"/>
                <a:ea typeface="Source Code Pro Light"/>
                <a:cs typeface="Source Code Pro Light"/>
                <a:sym typeface="Source Code Pro Light"/>
              </a:rPr>
            </a:br>
            <a:endParaRPr sz="1000" dirty="0">
              <a:solidFill>
                <a:schemeClr val="bg1"/>
              </a:solidFill>
              <a:latin typeface="Source Code Pro Light"/>
              <a:ea typeface="Source Code Pro Light"/>
              <a:cs typeface="Source Code Pro Light"/>
              <a:sym typeface="Source Code Pro Light"/>
            </a:endParaRPr>
          </a:p>
        </p:txBody>
      </p:sp>
      <p:cxnSp>
        <p:nvCxnSpPr>
          <p:cNvPr id="1828" name="Google Shape;1828;p45"/>
          <p:cNvCxnSpPr/>
          <p:nvPr/>
        </p:nvCxnSpPr>
        <p:spPr>
          <a:xfrm>
            <a:off x="-457200" y="1700250"/>
            <a:ext cx="759617" cy="6981"/>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flipV="1">
            <a:off x="-457200" y="2686404"/>
            <a:ext cx="950686" cy="3146"/>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332508" y="3678850"/>
            <a:ext cx="827771" cy="4498"/>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178421" y="1448972"/>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sp>
        <p:nvSpPr>
          <p:cNvPr id="46" name="Google Shape;1580;p41">
            <a:extLst>
              <a:ext uri="{FF2B5EF4-FFF2-40B4-BE49-F238E27FC236}">
                <a16:creationId xmlns:a16="http://schemas.microsoft.com/office/drawing/2014/main" id="{B734962A-5FD1-4041-8336-87FA7429F2B3}"/>
              </a:ext>
            </a:extLst>
          </p:cNvPr>
          <p:cNvSpPr/>
          <p:nvPr/>
        </p:nvSpPr>
        <p:spPr>
          <a:xfrm>
            <a:off x="6919676" y="1055236"/>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87;p41">
            <a:extLst>
              <a:ext uri="{FF2B5EF4-FFF2-40B4-BE49-F238E27FC236}">
                <a16:creationId xmlns:a16="http://schemas.microsoft.com/office/drawing/2014/main" id="{2536D075-C64E-4DB3-AFF6-DA266742D808}"/>
              </a:ext>
            </a:extLst>
          </p:cNvPr>
          <p:cNvSpPr/>
          <p:nvPr/>
        </p:nvSpPr>
        <p:spPr>
          <a:xfrm>
            <a:off x="5650443" y="1082379"/>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88;p41">
            <a:extLst>
              <a:ext uri="{FF2B5EF4-FFF2-40B4-BE49-F238E27FC236}">
                <a16:creationId xmlns:a16="http://schemas.microsoft.com/office/drawing/2014/main" id="{66255036-76CC-457F-B274-36FD73DA3793}"/>
              </a:ext>
            </a:extLst>
          </p:cNvPr>
          <p:cNvSpPr/>
          <p:nvPr/>
        </p:nvSpPr>
        <p:spPr>
          <a:xfrm>
            <a:off x="5743747" y="1176253"/>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89;p41">
            <a:extLst>
              <a:ext uri="{FF2B5EF4-FFF2-40B4-BE49-F238E27FC236}">
                <a16:creationId xmlns:a16="http://schemas.microsoft.com/office/drawing/2014/main" id="{43B3DB6A-060E-478F-AE54-9AF09FE11D34}"/>
              </a:ext>
            </a:extLst>
          </p:cNvPr>
          <p:cNvSpPr/>
          <p:nvPr/>
        </p:nvSpPr>
        <p:spPr>
          <a:xfrm>
            <a:off x="6989802" y="1290478"/>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0;p41">
            <a:extLst>
              <a:ext uri="{FF2B5EF4-FFF2-40B4-BE49-F238E27FC236}">
                <a16:creationId xmlns:a16="http://schemas.microsoft.com/office/drawing/2014/main" id="{B844D534-D4F9-43E1-8B35-84FD0275ADDF}"/>
              </a:ext>
            </a:extLst>
          </p:cNvPr>
          <p:cNvSpPr/>
          <p:nvPr/>
        </p:nvSpPr>
        <p:spPr>
          <a:xfrm>
            <a:off x="5859112" y="1291618"/>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91;p41">
            <a:extLst>
              <a:ext uri="{FF2B5EF4-FFF2-40B4-BE49-F238E27FC236}">
                <a16:creationId xmlns:a16="http://schemas.microsoft.com/office/drawing/2014/main" id="{3991FF81-1601-47AF-8B71-A053D403B9EC}"/>
              </a:ext>
            </a:extLst>
          </p:cNvPr>
          <p:cNvSpPr/>
          <p:nvPr/>
        </p:nvSpPr>
        <p:spPr>
          <a:xfrm>
            <a:off x="5858542" y="2428815"/>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92;p41">
            <a:extLst>
              <a:ext uri="{FF2B5EF4-FFF2-40B4-BE49-F238E27FC236}">
                <a16:creationId xmlns:a16="http://schemas.microsoft.com/office/drawing/2014/main" id="{84F7F482-08F9-473F-A02A-D9BCF19A869D}"/>
              </a:ext>
            </a:extLst>
          </p:cNvPr>
          <p:cNvSpPr/>
          <p:nvPr/>
        </p:nvSpPr>
        <p:spPr>
          <a:xfrm>
            <a:off x="6989802" y="2428815"/>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93;p41">
            <a:extLst>
              <a:ext uri="{FF2B5EF4-FFF2-40B4-BE49-F238E27FC236}">
                <a16:creationId xmlns:a16="http://schemas.microsoft.com/office/drawing/2014/main" id="{7FB5F52A-D702-4FB9-AD0A-09B05DC0601B}"/>
              </a:ext>
            </a:extLst>
          </p:cNvPr>
          <p:cNvSpPr/>
          <p:nvPr/>
        </p:nvSpPr>
        <p:spPr>
          <a:xfrm>
            <a:off x="6097466" y="2297040"/>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94;p41">
            <a:extLst>
              <a:ext uri="{FF2B5EF4-FFF2-40B4-BE49-F238E27FC236}">
                <a16:creationId xmlns:a16="http://schemas.microsoft.com/office/drawing/2014/main" id="{6EFA2544-6207-4271-9AB9-5BFC0000FB58}"/>
              </a:ext>
            </a:extLst>
          </p:cNvPr>
          <p:cNvSpPr/>
          <p:nvPr/>
        </p:nvSpPr>
        <p:spPr>
          <a:xfrm>
            <a:off x="6107630" y="2208272"/>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95;p41">
            <a:extLst>
              <a:ext uri="{FF2B5EF4-FFF2-40B4-BE49-F238E27FC236}">
                <a16:creationId xmlns:a16="http://schemas.microsoft.com/office/drawing/2014/main" id="{1159CC50-DC79-46F5-9B83-3C4B61531B0A}"/>
              </a:ext>
            </a:extLst>
          </p:cNvPr>
          <p:cNvSpPr/>
          <p:nvPr/>
        </p:nvSpPr>
        <p:spPr>
          <a:xfrm>
            <a:off x="6127435" y="2121190"/>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96;p41">
            <a:extLst>
              <a:ext uri="{FF2B5EF4-FFF2-40B4-BE49-F238E27FC236}">
                <a16:creationId xmlns:a16="http://schemas.microsoft.com/office/drawing/2014/main" id="{54EB02D1-A1B9-42EB-828E-286BFA5A2D68}"/>
              </a:ext>
            </a:extLst>
          </p:cNvPr>
          <p:cNvSpPr/>
          <p:nvPr/>
        </p:nvSpPr>
        <p:spPr>
          <a:xfrm>
            <a:off x="6155980" y="2037480"/>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97;p41">
            <a:extLst>
              <a:ext uri="{FF2B5EF4-FFF2-40B4-BE49-F238E27FC236}">
                <a16:creationId xmlns:a16="http://schemas.microsoft.com/office/drawing/2014/main" id="{0F5D5B0A-AE10-45F5-AABC-22F592B84ADD}"/>
              </a:ext>
            </a:extLst>
          </p:cNvPr>
          <p:cNvSpPr/>
          <p:nvPr/>
        </p:nvSpPr>
        <p:spPr>
          <a:xfrm>
            <a:off x="6193311" y="1957189"/>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98;p41">
            <a:extLst>
              <a:ext uri="{FF2B5EF4-FFF2-40B4-BE49-F238E27FC236}">
                <a16:creationId xmlns:a16="http://schemas.microsoft.com/office/drawing/2014/main" id="{42FFEFFF-EB60-4246-9C2E-296B665C4489}"/>
              </a:ext>
            </a:extLst>
          </p:cNvPr>
          <p:cNvSpPr/>
          <p:nvPr/>
        </p:nvSpPr>
        <p:spPr>
          <a:xfrm>
            <a:off x="6239381" y="1881981"/>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99;p41">
            <a:extLst>
              <a:ext uri="{FF2B5EF4-FFF2-40B4-BE49-F238E27FC236}">
                <a16:creationId xmlns:a16="http://schemas.microsoft.com/office/drawing/2014/main" id="{B1D3B271-EA75-452D-8F32-469AF334EADB}"/>
              </a:ext>
            </a:extLst>
          </p:cNvPr>
          <p:cNvSpPr/>
          <p:nvPr/>
        </p:nvSpPr>
        <p:spPr>
          <a:xfrm>
            <a:off x="6292837" y="1811855"/>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00;p41">
            <a:extLst>
              <a:ext uri="{FF2B5EF4-FFF2-40B4-BE49-F238E27FC236}">
                <a16:creationId xmlns:a16="http://schemas.microsoft.com/office/drawing/2014/main" id="{27947C74-BA2B-4B02-B8AD-D5732B592E33}"/>
              </a:ext>
            </a:extLst>
          </p:cNvPr>
          <p:cNvSpPr/>
          <p:nvPr/>
        </p:nvSpPr>
        <p:spPr>
          <a:xfrm>
            <a:off x="6353630" y="1748235"/>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01;p41">
            <a:extLst>
              <a:ext uri="{FF2B5EF4-FFF2-40B4-BE49-F238E27FC236}">
                <a16:creationId xmlns:a16="http://schemas.microsoft.com/office/drawing/2014/main" id="{309B1D03-38CF-4ABD-83DC-224DCA782ADA}"/>
              </a:ext>
            </a:extLst>
          </p:cNvPr>
          <p:cNvSpPr/>
          <p:nvPr/>
        </p:nvSpPr>
        <p:spPr>
          <a:xfrm>
            <a:off x="6421192" y="1691977"/>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02;p41">
            <a:extLst>
              <a:ext uri="{FF2B5EF4-FFF2-40B4-BE49-F238E27FC236}">
                <a16:creationId xmlns:a16="http://schemas.microsoft.com/office/drawing/2014/main" id="{6CBDB011-24A8-4661-B5D6-569290EB3770}"/>
              </a:ext>
            </a:extLst>
          </p:cNvPr>
          <p:cNvSpPr/>
          <p:nvPr/>
        </p:nvSpPr>
        <p:spPr>
          <a:xfrm>
            <a:off x="6494429" y="1642773"/>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03;p41">
            <a:extLst>
              <a:ext uri="{FF2B5EF4-FFF2-40B4-BE49-F238E27FC236}">
                <a16:creationId xmlns:a16="http://schemas.microsoft.com/office/drawing/2014/main" id="{DCFF5FB5-1BF3-494C-9174-FE66F16AD4CC}"/>
              </a:ext>
            </a:extLst>
          </p:cNvPr>
          <p:cNvSpPr/>
          <p:nvPr/>
        </p:nvSpPr>
        <p:spPr>
          <a:xfrm>
            <a:off x="6572463" y="1602069"/>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04;p41">
            <a:extLst>
              <a:ext uri="{FF2B5EF4-FFF2-40B4-BE49-F238E27FC236}">
                <a16:creationId xmlns:a16="http://schemas.microsoft.com/office/drawing/2014/main" id="{AE343488-0DBA-4E86-8297-A3782B9610DD}"/>
              </a:ext>
            </a:extLst>
          </p:cNvPr>
          <p:cNvSpPr/>
          <p:nvPr/>
        </p:nvSpPr>
        <p:spPr>
          <a:xfrm>
            <a:off x="6655318" y="1569844"/>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05;p41">
            <a:extLst>
              <a:ext uri="{FF2B5EF4-FFF2-40B4-BE49-F238E27FC236}">
                <a16:creationId xmlns:a16="http://schemas.microsoft.com/office/drawing/2014/main" id="{0C8E13C7-F519-4B16-A066-A5E7C8C6FFB5}"/>
              </a:ext>
            </a:extLst>
          </p:cNvPr>
          <p:cNvSpPr/>
          <p:nvPr/>
        </p:nvSpPr>
        <p:spPr>
          <a:xfrm>
            <a:off x="6740976" y="1546358"/>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06;p41">
            <a:extLst>
              <a:ext uri="{FF2B5EF4-FFF2-40B4-BE49-F238E27FC236}">
                <a16:creationId xmlns:a16="http://schemas.microsoft.com/office/drawing/2014/main" id="{CE275868-1A6A-43A4-B0CF-CF8CF74CC7DA}"/>
              </a:ext>
            </a:extLst>
          </p:cNvPr>
          <p:cNvSpPr/>
          <p:nvPr/>
        </p:nvSpPr>
        <p:spPr>
          <a:xfrm>
            <a:off x="6829198" y="1532513"/>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07;p41">
            <a:extLst>
              <a:ext uri="{FF2B5EF4-FFF2-40B4-BE49-F238E27FC236}">
                <a16:creationId xmlns:a16="http://schemas.microsoft.com/office/drawing/2014/main" id="{1EC8EC18-7463-4296-AE84-8C9A3F96CE53}"/>
              </a:ext>
            </a:extLst>
          </p:cNvPr>
          <p:cNvSpPr/>
          <p:nvPr/>
        </p:nvSpPr>
        <p:spPr>
          <a:xfrm>
            <a:off x="6918821" y="1527716"/>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08;p41">
            <a:extLst>
              <a:ext uri="{FF2B5EF4-FFF2-40B4-BE49-F238E27FC236}">
                <a16:creationId xmlns:a16="http://schemas.microsoft.com/office/drawing/2014/main" id="{D77D667C-222E-444D-A683-6373412586C4}"/>
              </a:ext>
            </a:extLst>
          </p:cNvPr>
          <p:cNvSpPr/>
          <p:nvPr/>
        </p:nvSpPr>
        <p:spPr>
          <a:xfrm>
            <a:off x="7001391" y="1529687"/>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09;p41">
            <a:extLst>
              <a:ext uri="{FF2B5EF4-FFF2-40B4-BE49-F238E27FC236}">
                <a16:creationId xmlns:a16="http://schemas.microsoft.com/office/drawing/2014/main" id="{E20B685D-3EF1-466F-ACC5-78B871AF2AC3}"/>
              </a:ext>
            </a:extLst>
          </p:cNvPr>
          <p:cNvSpPr/>
          <p:nvPr/>
        </p:nvSpPr>
        <p:spPr>
          <a:xfrm>
            <a:off x="7078855" y="1539851"/>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10;p41">
            <a:extLst>
              <a:ext uri="{FF2B5EF4-FFF2-40B4-BE49-F238E27FC236}">
                <a16:creationId xmlns:a16="http://schemas.microsoft.com/office/drawing/2014/main" id="{D956612C-D5CB-49F0-B84C-80D81A58CABE}"/>
              </a:ext>
            </a:extLst>
          </p:cNvPr>
          <p:cNvSpPr/>
          <p:nvPr/>
        </p:nvSpPr>
        <p:spPr>
          <a:xfrm>
            <a:off x="7154633" y="1559371"/>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11;p41">
            <a:extLst>
              <a:ext uri="{FF2B5EF4-FFF2-40B4-BE49-F238E27FC236}">
                <a16:creationId xmlns:a16="http://schemas.microsoft.com/office/drawing/2014/main" id="{EA7A2403-68BB-4B60-B58A-EDCCC5230401}"/>
              </a:ext>
            </a:extLst>
          </p:cNvPr>
          <p:cNvSpPr/>
          <p:nvPr/>
        </p:nvSpPr>
        <p:spPr>
          <a:xfrm>
            <a:off x="7228441" y="1587940"/>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12;p41">
            <a:extLst>
              <a:ext uri="{FF2B5EF4-FFF2-40B4-BE49-F238E27FC236}">
                <a16:creationId xmlns:a16="http://schemas.microsoft.com/office/drawing/2014/main" id="{2DFBBFAA-EF63-4C45-BAE5-3EFB8AEA1BEC}"/>
              </a:ext>
            </a:extLst>
          </p:cNvPr>
          <p:cNvSpPr/>
          <p:nvPr/>
        </p:nvSpPr>
        <p:spPr>
          <a:xfrm>
            <a:off x="7299113" y="1625532"/>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13;p41">
            <a:extLst>
              <a:ext uri="{FF2B5EF4-FFF2-40B4-BE49-F238E27FC236}">
                <a16:creationId xmlns:a16="http://schemas.microsoft.com/office/drawing/2014/main" id="{159932FF-6213-4EA7-A133-72D546CEE927}"/>
              </a:ext>
            </a:extLst>
          </p:cNvPr>
          <p:cNvSpPr/>
          <p:nvPr/>
        </p:nvSpPr>
        <p:spPr>
          <a:xfrm>
            <a:off x="7366129" y="1671341"/>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14;p41">
            <a:extLst>
              <a:ext uri="{FF2B5EF4-FFF2-40B4-BE49-F238E27FC236}">
                <a16:creationId xmlns:a16="http://schemas.microsoft.com/office/drawing/2014/main" id="{7912B0C4-650A-4377-9FB7-C02277B4EDBF}"/>
              </a:ext>
            </a:extLst>
          </p:cNvPr>
          <p:cNvSpPr/>
          <p:nvPr/>
        </p:nvSpPr>
        <p:spPr>
          <a:xfrm>
            <a:off x="7428608" y="1724773"/>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15;p41">
            <a:extLst>
              <a:ext uri="{FF2B5EF4-FFF2-40B4-BE49-F238E27FC236}">
                <a16:creationId xmlns:a16="http://schemas.microsoft.com/office/drawing/2014/main" id="{A576B119-6780-4D65-8F75-118F7CE9D783}"/>
              </a:ext>
            </a:extLst>
          </p:cNvPr>
          <p:cNvSpPr/>
          <p:nvPr/>
        </p:nvSpPr>
        <p:spPr>
          <a:xfrm>
            <a:off x="7486006" y="1785851"/>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16;p41">
            <a:extLst>
              <a:ext uri="{FF2B5EF4-FFF2-40B4-BE49-F238E27FC236}">
                <a16:creationId xmlns:a16="http://schemas.microsoft.com/office/drawing/2014/main" id="{FA88CFD3-4DE4-48B7-BA72-D47CE25FDE0D}"/>
              </a:ext>
            </a:extLst>
          </p:cNvPr>
          <p:cNvSpPr/>
          <p:nvPr/>
        </p:nvSpPr>
        <p:spPr>
          <a:xfrm>
            <a:off x="7537182" y="1853413"/>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17;p41">
            <a:extLst>
              <a:ext uri="{FF2B5EF4-FFF2-40B4-BE49-F238E27FC236}">
                <a16:creationId xmlns:a16="http://schemas.microsoft.com/office/drawing/2014/main" id="{AD0AE29D-6834-4991-A0F8-97070D870735}"/>
              </a:ext>
            </a:extLst>
          </p:cNvPr>
          <p:cNvSpPr/>
          <p:nvPr/>
        </p:nvSpPr>
        <p:spPr>
          <a:xfrm>
            <a:off x="7582421" y="1926365"/>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18;p41">
            <a:extLst>
              <a:ext uri="{FF2B5EF4-FFF2-40B4-BE49-F238E27FC236}">
                <a16:creationId xmlns:a16="http://schemas.microsoft.com/office/drawing/2014/main" id="{90041E0F-1587-4C9F-830E-40503323F609}"/>
              </a:ext>
            </a:extLst>
          </p:cNvPr>
          <p:cNvSpPr/>
          <p:nvPr/>
        </p:nvSpPr>
        <p:spPr>
          <a:xfrm>
            <a:off x="7620607" y="2004684"/>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19;p41">
            <a:extLst>
              <a:ext uri="{FF2B5EF4-FFF2-40B4-BE49-F238E27FC236}">
                <a16:creationId xmlns:a16="http://schemas.microsoft.com/office/drawing/2014/main" id="{2C002DFE-8964-4D61-AAA7-22EF7B978F9F}"/>
              </a:ext>
            </a:extLst>
          </p:cNvPr>
          <p:cNvSpPr/>
          <p:nvPr/>
        </p:nvSpPr>
        <p:spPr>
          <a:xfrm>
            <a:off x="7651692" y="2087254"/>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20;p41">
            <a:extLst>
              <a:ext uri="{FF2B5EF4-FFF2-40B4-BE49-F238E27FC236}">
                <a16:creationId xmlns:a16="http://schemas.microsoft.com/office/drawing/2014/main" id="{5DD5D771-CAEE-476D-A7FE-86AF3D0C4B70}"/>
              </a:ext>
            </a:extLst>
          </p:cNvPr>
          <p:cNvSpPr/>
          <p:nvPr/>
        </p:nvSpPr>
        <p:spPr>
          <a:xfrm>
            <a:off x="7675155" y="2173197"/>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21;p41">
            <a:extLst>
              <a:ext uri="{FF2B5EF4-FFF2-40B4-BE49-F238E27FC236}">
                <a16:creationId xmlns:a16="http://schemas.microsoft.com/office/drawing/2014/main" id="{40106C53-7659-4B3D-8DBD-F2EFC6E9EB26}"/>
              </a:ext>
            </a:extLst>
          </p:cNvPr>
          <p:cNvSpPr/>
          <p:nvPr/>
        </p:nvSpPr>
        <p:spPr>
          <a:xfrm>
            <a:off x="7690424" y="2261419"/>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22;p41">
            <a:extLst>
              <a:ext uri="{FF2B5EF4-FFF2-40B4-BE49-F238E27FC236}">
                <a16:creationId xmlns:a16="http://schemas.microsoft.com/office/drawing/2014/main" id="{5118BD9A-4628-4AC4-AF35-95BE38A787D1}"/>
              </a:ext>
            </a:extLst>
          </p:cNvPr>
          <p:cNvSpPr/>
          <p:nvPr/>
        </p:nvSpPr>
        <p:spPr>
          <a:xfrm>
            <a:off x="7697501" y="2350780"/>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23;p41">
            <a:extLst>
              <a:ext uri="{FF2B5EF4-FFF2-40B4-BE49-F238E27FC236}">
                <a16:creationId xmlns:a16="http://schemas.microsoft.com/office/drawing/2014/main" id="{798F70CB-B957-4B15-B307-F00836BD856D}"/>
              </a:ext>
            </a:extLst>
          </p:cNvPr>
          <p:cNvSpPr/>
          <p:nvPr/>
        </p:nvSpPr>
        <p:spPr>
          <a:xfrm>
            <a:off x="7694105" y="2433612"/>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24;p41">
            <a:extLst>
              <a:ext uri="{FF2B5EF4-FFF2-40B4-BE49-F238E27FC236}">
                <a16:creationId xmlns:a16="http://schemas.microsoft.com/office/drawing/2014/main" id="{3D2FBFC4-44B6-4EF6-8915-664BFE52AB24}"/>
              </a:ext>
            </a:extLst>
          </p:cNvPr>
          <p:cNvSpPr/>
          <p:nvPr/>
        </p:nvSpPr>
        <p:spPr>
          <a:xfrm>
            <a:off x="7682232" y="2510791"/>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25;p41">
            <a:extLst>
              <a:ext uri="{FF2B5EF4-FFF2-40B4-BE49-F238E27FC236}">
                <a16:creationId xmlns:a16="http://schemas.microsoft.com/office/drawing/2014/main" id="{EDC06415-A341-4B6A-854F-B30CC2A4D6D4}"/>
              </a:ext>
            </a:extLst>
          </p:cNvPr>
          <p:cNvSpPr/>
          <p:nvPr/>
        </p:nvSpPr>
        <p:spPr>
          <a:xfrm>
            <a:off x="7661880" y="2586854"/>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26;p41">
            <a:extLst>
              <a:ext uri="{FF2B5EF4-FFF2-40B4-BE49-F238E27FC236}">
                <a16:creationId xmlns:a16="http://schemas.microsoft.com/office/drawing/2014/main" id="{6F5CEA0C-FB38-44AF-B718-7DBB22CBA5D6}"/>
              </a:ext>
            </a:extLst>
          </p:cNvPr>
          <p:cNvSpPr/>
          <p:nvPr/>
        </p:nvSpPr>
        <p:spPr>
          <a:xfrm>
            <a:off x="7633882" y="2660377"/>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27;p41">
            <a:extLst>
              <a:ext uri="{FF2B5EF4-FFF2-40B4-BE49-F238E27FC236}">
                <a16:creationId xmlns:a16="http://schemas.microsoft.com/office/drawing/2014/main" id="{7902EE04-408D-47D8-91AD-DEFF6265C872}"/>
              </a:ext>
            </a:extLst>
          </p:cNvPr>
          <p:cNvSpPr/>
          <p:nvPr/>
        </p:nvSpPr>
        <p:spPr>
          <a:xfrm>
            <a:off x="7598545" y="2731049"/>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28;p41">
            <a:extLst>
              <a:ext uri="{FF2B5EF4-FFF2-40B4-BE49-F238E27FC236}">
                <a16:creationId xmlns:a16="http://schemas.microsoft.com/office/drawing/2014/main" id="{4E095CE3-7343-44A9-80E4-3F9D95177A44}"/>
              </a:ext>
            </a:extLst>
          </p:cNvPr>
          <p:cNvSpPr/>
          <p:nvPr/>
        </p:nvSpPr>
        <p:spPr>
          <a:xfrm>
            <a:off x="7556132" y="2798350"/>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29;p41">
            <a:extLst>
              <a:ext uri="{FF2B5EF4-FFF2-40B4-BE49-F238E27FC236}">
                <a16:creationId xmlns:a16="http://schemas.microsoft.com/office/drawing/2014/main" id="{81102496-11D6-4B45-B286-0AEAD69871B6}"/>
              </a:ext>
            </a:extLst>
          </p:cNvPr>
          <p:cNvSpPr/>
          <p:nvPr/>
        </p:nvSpPr>
        <p:spPr>
          <a:xfrm>
            <a:off x="7507213" y="2860829"/>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30;p41">
            <a:extLst>
              <a:ext uri="{FF2B5EF4-FFF2-40B4-BE49-F238E27FC236}">
                <a16:creationId xmlns:a16="http://schemas.microsoft.com/office/drawing/2014/main" id="{EFDC047D-0558-4D09-81A0-FE35E10E1BF4}"/>
              </a:ext>
            </a:extLst>
          </p:cNvPr>
          <p:cNvSpPr/>
          <p:nvPr/>
        </p:nvSpPr>
        <p:spPr>
          <a:xfrm>
            <a:off x="7452071" y="2917942"/>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31;p41">
            <a:extLst>
              <a:ext uri="{FF2B5EF4-FFF2-40B4-BE49-F238E27FC236}">
                <a16:creationId xmlns:a16="http://schemas.microsoft.com/office/drawing/2014/main" id="{5579BA4A-CDB2-456F-8FAF-A4D83B9254FF}"/>
              </a:ext>
            </a:extLst>
          </p:cNvPr>
          <p:cNvSpPr/>
          <p:nvPr/>
        </p:nvSpPr>
        <p:spPr>
          <a:xfrm>
            <a:off x="7391562" y="2969403"/>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32;p41">
            <a:extLst>
              <a:ext uri="{FF2B5EF4-FFF2-40B4-BE49-F238E27FC236}">
                <a16:creationId xmlns:a16="http://schemas.microsoft.com/office/drawing/2014/main" id="{F9EB08D7-F17E-4071-A0FB-5C692D43EA35}"/>
              </a:ext>
            </a:extLst>
          </p:cNvPr>
          <p:cNvSpPr/>
          <p:nvPr/>
        </p:nvSpPr>
        <p:spPr>
          <a:xfrm>
            <a:off x="7326257" y="3014642"/>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33;p41">
            <a:extLst>
              <a:ext uri="{FF2B5EF4-FFF2-40B4-BE49-F238E27FC236}">
                <a16:creationId xmlns:a16="http://schemas.microsoft.com/office/drawing/2014/main" id="{9B8C6E4D-9182-4439-B7FA-2D4C96298301}"/>
              </a:ext>
            </a:extLst>
          </p:cNvPr>
          <p:cNvSpPr/>
          <p:nvPr/>
        </p:nvSpPr>
        <p:spPr>
          <a:xfrm>
            <a:off x="7256985" y="3052828"/>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34;p41">
            <a:extLst>
              <a:ext uri="{FF2B5EF4-FFF2-40B4-BE49-F238E27FC236}">
                <a16:creationId xmlns:a16="http://schemas.microsoft.com/office/drawing/2014/main" id="{B3CD3B78-762B-483D-BB56-FED5EB634D9B}"/>
              </a:ext>
            </a:extLst>
          </p:cNvPr>
          <p:cNvSpPr/>
          <p:nvPr/>
        </p:nvSpPr>
        <p:spPr>
          <a:xfrm>
            <a:off x="7184603" y="3083913"/>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35;p41">
            <a:extLst>
              <a:ext uri="{FF2B5EF4-FFF2-40B4-BE49-F238E27FC236}">
                <a16:creationId xmlns:a16="http://schemas.microsoft.com/office/drawing/2014/main" id="{BB576317-CCC9-42BC-8844-DAB6E80182E7}"/>
              </a:ext>
            </a:extLst>
          </p:cNvPr>
          <p:cNvSpPr/>
          <p:nvPr/>
        </p:nvSpPr>
        <p:spPr>
          <a:xfrm>
            <a:off x="7109394" y="3107115"/>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36;p41">
            <a:extLst>
              <a:ext uri="{FF2B5EF4-FFF2-40B4-BE49-F238E27FC236}">
                <a16:creationId xmlns:a16="http://schemas.microsoft.com/office/drawing/2014/main" id="{59F765C2-3E01-4A22-9A28-13093B1CCDF7}"/>
              </a:ext>
            </a:extLst>
          </p:cNvPr>
          <p:cNvSpPr/>
          <p:nvPr/>
        </p:nvSpPr>
        <p:spPr>
          <a:xfrm>
            <a:off x="7032500" y="3122384"/>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37;p41">
            <a:extLst>
              <a:ext uri="{FF2B5EF4-FFF2-40B4-BE49-F238E27FC236}">
                <a16:creationId xmlns:a16="http://schemas.microsoft.com/office/drawing/2014/main" id="{BD20624D-14CA-4E14-A018-320A5C58877D}"/>
              </a:ext>
            </a:extLst>
          </p:cNvPr>
          <p:cNvSpPr/>
          <p:nvPr/>
        </p:nvSpPr>
        <p:spPr>
          <a:xfrm>
            <a:off x="6954727" y="3129437"/>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38;p41">
            <a:extLst>
              <a:ext uri="{FF2B5EF4-FFF2-40B4-BE49-F238E27FC236}">
                <a16:creationId xmlns:a16="http://schemas.microsoft.com/office/drawing/2014/main" id="{8CE0F157-422D-40E0-B389-4FD446BA347D}"/>
              </a:ext>
            </a:extLst>
          </p:cNvPr>
          <p:cNvSpPr/>
          <p:nvPr/>
        </p:nvSpPr>
        <p:spPr>
          <a:xfrm>
            <a:off x="6864819" y="3126326"/>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39;p41">
            <a:extLst>
              <a:ext uri="{FF2B5EF4-FFF2-40B4-BE49-F238E27FC236}">
                <a16:creationId xmlns:a16="http://schemas.microsoft.com/office/drawing/2014/main" id="{21257D0A-72D0-48B2-8FD4-7207BD33ED84}"/>
              </a:ext>
            </a:extLst>
          </p:cNvPr>
          <p:cNvSpPr/>
          <p:nvPr/>
        </p:nvSpPr>
        <p:spPr>
          <a:xfrm>
            <a:off x="6776051" y="3114168"/>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40;p41">
            <a:extLst>
              <a:ext uri="{FF2B5EF4-FFF2-40B4-BE49-F238E27FC236}">
                <a16:creationId xmlns:a16="http://schemas.microsoft.com/office/drawing/2014/main" id="{CBAFF8E4-A2CF-4894-A191-74F6520EF903}"/>
              </a:ext>
            </a:extLst>
          </p:cNvPr>
          <p:cNvSpPr/>
          <p:nvPr/>
        </p:nvSpPr>
        <p:spPr>
          <a:xfrm>
            <a:off x="6689230" y="3094101"/>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41;p41">
            <a:extLst>
              <a:ext uri="{FF2B5EF4-FFF2-40B4-BE49-F238E27FC236}">
                <a16:creationId xmlns:a16="http://schemas.microsoft.com/office/drawing/2014/main" id="{75665169-EFC7-43F6-A150-4B3A12AB2FEA}"/>
              </a:ext>
            </a:extLst>
          </p:cNvPr>
          <p:cNvSpPr/>
          <p:nvPr/>
        </p:nvSpPr>
        <p:spPr>
          <a:xfrm>
            <a:off x="6605259" y="3066103"/>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42;p41">
            <a:extLst>
              <a:ext uri="{FF2B5EF4-FFF2-40B4-BE49-F238E27FC236}">
                <a16:creationId xmlns:a16="http://schemas.microsoft.com/office/drawing/2014/main" id="{8D08312A-1CB6-4FF7-B78D-218678B9F440}"/>
              </a:ext>
            </a:extLst>
          </p:cNvPr>
          <p:cNvSpPr/>
          <p:nvPr/>
        </p:nvSpPr>
        <p:spPr>
          <a:xfrm>
            <a:off x="6525253" y="3030766"/>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43;p41">
            <a:extLst>
              <a:ext uri="{FF2B5EF4-FFF2-40B4-BE49-F238E27FC236}">
                <a16:creationId xmlns:a16="http://schemas.microsoft.com/office/drawing/2014/main" id="{EF8FCC32-E751-4B92-A688-F6B2433813A2}"/>
              </a:ext>
            </a:extLst>
          </p:cNvPr>
          <p:cNvSpPr/>
          <p:nvPr/>
        </p:nvSpPr>
        <p:spPr>
          <a:xfrm>
            <a:off x="6449760" y="2988353"/>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44;p41">
            <a:extLst>
              <a:ext uri="{FF2B5EF4-FFF2-40B4-BE49-F238E27FC236}">
                <a16:creationId xmlns:a16="http://schemas.microsoft.com/office/drawing/2014/main" id="{A2C8C2B6-613E-4BA5-B6C2-CBC581C6C219}"/>
              </a:ext>
            </a:extLst>
          </p:cNvPr>
          <p:cNvSpPr/>
          <p:nvPr/>
        </p:nvSpPr>
        <p:spPr>
          <a:xfrm>
            <a:off x="6379919" y="2939434"/>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45;p41">
            <a:extLst>
              <a:ext uri="{FF2B5EF4-FFF2-40B4-BE49-F238E27FC236}">
                <a16:creationId xmlns:a16="http://schemas.microsoft.com/office/drawing/2014/main" id="{F9420054-5843-46EC-A04D-1A70A3CD9F87}"/>
              </a:ext>
            </a:extLst>
          </p:cNvPr>
          <p:cNvSpPr/>
          <p:nvPr/>
        </p:nvSpPr>
        <p:spPr>
          <a:xfrm>
            <a:off x="6316014" y="2884316"/>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46;p41">
            <a:extLst>
              <a:ext uri="{FF2B5EF4-FFF2-40B4-BE49-F238E27FC236}">
                <a16:creationId xmlns:a16="http://schemas.microsoft.com/office/drawing/2014/main" id="{8922D438-4176-4565-84F4-F69B1A910C27}"/>
              </a:ext>
            </a:extLst>
          </p:cNvPr>
          <p:cNvSpPr/>
          <p:nvPr/>
        </p:nvSpPr>
        <p:spPr>
          <a:xfrm>
            <a:off x="6259756" y="2823807"/>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647;p41">
            <a:extLst>
              <a:ext uri="{FF2B5EF4-FFF2-40B4-BE49-F238E27FC236}">
                <a16:creationId xmlns:a16="http://schemas.microsoft.com/office/drawing/2014/main" id="{600E5C56-8144-4750-B46F-DDBB12A91284}"/>
              </a:ext>
            </a:extLst>
          </p:cNvPr>
          <p:cNvSpPr/>
          <p:nvPr/>
        </p:nvSpPr>
        <p:spPr>
          <a:xfrm>
            <a:off x="6210837" y="2758478"/>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648;p41">
            <a:extLst>
              <a:ext uri="{FF2B5EF4-FFF2-40B4-BE49-F238E27FC236}">
                <a16:creationId xmlns:a16="http://schemas.microsoft.com/office/drawing/2014/main" id="{3C836B26-1AF2-44A9-B55B-5725FD27EA7F}"/>
              </a:ext>
            </a:extLst>
          </p:cNvPr>
          <p:cNvSpPr/>
          <p:nvPr/>
        </p:nvSpPr>
        <p:spPr>
          <a:xfrm>
            <a:off x="6169848" y="2689206"/>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649;p41">
            <a:extLst>
              <a:ext uri="{FF2B5EF4-FFF2-40B4-BE49-F238E27FC236}">
                <a16:creationId xmlns:a16="http://schemas.microsoft.com/office/drawing/2014/main" id="{AD32D5E0-F989-4CEA-B3CF-4909EE4245E3}"/>
              </a:ext>
            </a:extLst>
          </p:cNvPr>
          <p:cNvSpPr/>
          <p:nvPr/>
        </p:nvSpPr>
        <p:spPr>
          <a:xfrm>
            <a:off x="6137599" y="2616539"/>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50;p41">
            <a:extLst>
              <a:ext uri="{FF2B5EF4-FFF2-40B4-BE49-F238E27FC236}">
                <a16:creationId xmlns:a16="http://schemas.microsoft.com/office/drawing/2014/main" id="{5EA72CB9-D2EF-457D-8E34-32E757A87850}"/>
              </a:ext>
            </a:extLst>
          </p:cNvPr>
          <p:cNvSpPr/>
          <p:nvPr/>
        </p:nvSpPr>
        <p:spPr>
          <a:xfrm>
            <a:off x="6114422" y="2541330"/>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51;p41">
            <a:extLst>
              <a:ext uri="{FF2B5EF4-FFF2-40B4-BE49-F238E27FC236}">
                <a16:creationId xmlns:a16="http://schemas.microsoft.com/office/drawing/2014/main" id="{529992CC-573D-48DB-8BC3-A812CF7228EF}"/>
              </a:ext>
            </a:extLst>
          </p:cNvPr>
          <p:cNvSpPr/>
          <p:nvPr/>
        </p:nvSpPr>
        <p:spPr>
          <a:xfrm>
            <a:off x="6100292" y="2464721"/>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52;p41">
            <a:extLst>
              <a:ext uri="{FF2B5EF4-FFF2-40B4-BE49-F238E27FC236}">
                <a16:creationId xmlns:a16="http://schemas.microsoft.com/office/drawing/2014/main" id="{7E71E263-6AB0-4A3F-A15B-BA0F1481C912}"/>
              </a:ext>
            </a:extLst>
          </p:cNvPr>
          <p:cNvSpPr/>
          <p:nvPr/>
        </p:nvSpPr>
        <p:spPr>
          <a:xfrm>
            <a:off x="6095756" y="2386687"/>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53;p41">
            <a:extLst>
              <a:ext uri="{FF2B5EF4-FFF2-40B4-BE49-F238E27FC236}">
                <a16:creationId xmlns:a16="http://schemas.microsoft.com/office/drawing/2014/main" id="{79D6021C-3951-4647-BC56-85C0BDAA4F6A}"/>
              </a:ext>
            </a:extLst>
          </p:cNvPr>
          <p:cNvSpPr/>
          <p:nvPr/>
        </p:nvSpPr>
        <p:spPr>
          <a:xfrm>
            <a:off x="6330144" y="1762104"/>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54;p41">
            <a:extLst>
              <a:ext uri="{FF2B5EF4-FFF2-40B4-BE49-F238E27FC236}">
                <a16:creationId xmlns:a16="http://schemas.microsoft.com/office/drawing/2014/main" id="{1B46A614-C32D-4469-AAAD-866360C87769}"/>
              </a:ext>
            </a:extLst>
          </p:cNvPr>
          <p:cNvSpPr/>
          <p:nvPr/>
        </p:nvSpPr>
        <p:spPr>
          <a:xfrm>
            <a:off x="6351065" y="1783025"/>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655;p41">
            <a:extLst>
              <a:ext uri="{FF2B5EF4-FFF2-40B4-BE49-F238E27FC236}">
                <a16:creationId xmlns:a16="http://schemas.microsoft.com/office/drawing/2014/main" id="{41675124-055E-4E26-A3D1-E477E00FA10F}"/>
              </a:ext>
            </a:extLst>
          </p:cNvPr>
          <p:cNvSpPr/>
          <p:nvPr/>
        </p:nvSpPr>
        <p:spPr>
          <a:xfrm>
            <a:off x="8504726" y="1428190"/>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656;p41">
            <a:extLst>
              <a:ext uri="{FF2B5EF4-FFF2-40B4-BE49-F238E27FC236}">
                <a16:creationId xmlns:a16="http://schemas.microsoft.com/office/drawing/2014/main" id="{200A9CC4-D6D3-4007-8367-F293F005F0A9}"/>
              </a:ext>
            </a:extLst>
          </p:cNvPr>
          <p:cNvSpPr/>
          <p:nvPr/>
        </p:nvSpPr>
        <p:spPr>
          <a:xfrm>
            <a:off x="8254214" y="1336762"/>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657;p41">
            <a:extLst>
              <a:ext uri="{FF2B5EF4-FFF2-40B4-BE49-F238E27FC236}">
                <a16:creationId xmlns:a16="http://schemas.microsoft.com/office/drawing/2014/main" id="{CCDB2320-4493-401C-BCB5-A7C8B41F3645}"/>
              </a:ext>
            </a:extLst>
          </p:cNvPr>
          <p:cNvSpPr/>
          <p:nvPr/>
        </p:nvSpPr>
        <p:spPr>
          <a:xfrm>
            <a:off x="7998335" y="1354098"/>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58;p41">
            <a:extLst>
              <a:ext uri="{FF2B5EF4-FFF2-40B4-BE49-F238E27FC236}">
                <a16:creationId xmlns:a16="http://schemas.microsoft.com/office/drawing/2014/main" id="{802F3F9A-6A30-4E88-9C4B-9960018914A3}"/>
              </a:ext>
            </a:extLst>
          </p:cNvPr>
          <p:cNvSpPr/>
          <p:nvPr/>
        </p:nvSpPr>
        <p:spPr>
          <a:xfrm>
            <a:off x="8314176" y="1679819"/>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59;p41">
            <a:extLst>
              <a:ext uri="{FF2B5EF4-FFF2-40B4-BE49-F238E27FC236}">
                <a16:creationId xmlns:a16="http://schemas.microsoft.com/office/drawing/2014/main" id="{82180D9B-759D-4585-8E3D-376141142A7D}"/>
              </a:ext>
            </a:extLst>
          </p:cNvPr>
          <p:cNvSpPr/>
          <p:nvPr/>
        </p:nvSpPr>
        <p:spPr>
          <a:xfrm>
            <a:off x="5228877" y="2861399"/>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60;p41">
            <a:extLst>
              <a:ext uri="{FF2B5EF4-FFF2-40B4-BE49-F238E27FC236}">
                <a16:creationId xmlns:a16="http://schemas.microsoft.com/office/drawing/2014/main" id="{AAE39746-7C34-44A5-8C28-A04BE7D18681}"/>
              </a:ext>
            </a:extLst>
          </p:cNvPr>
          <p:cNvSpPr/>
          <p:nvPr/>
        </p:nvSpPr>
        <p:spPr>
          <a:xfrm>
            <a:off x="5345359" y="2769758"/>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61;p41">
            <a:extLst>
              <a:ext uri="{FF2B5EF4-FFF2-40B4-BE49-F238E27FC236}">
                <a16:creationId xmlns:a16="http://schemas.microsoft.com/office/drawing/2014/main" id="{654EA820-00C3-4B5D-B255-8EA82D0ABFF7}"/>
              </a:ext>
            </a:extLst>
          </p:cNvPr>
          <p:cNvSpPr/>
          <p:nvPr/>
        </p:nvSpPr>
        <p:spPr>
          <a:xfrm>
            <a:off x="5589364" y="2786761"/>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62;p41">
            <a:extLst>
              <a:ext uri="{FF2B5EF4-FFF2-40B4-BE49-F238E27FC236}">
                <a16:creationId xmlns:a16="http://schemas.microsoft.com/office/drawing/2014/main" id="{FBF01F4D-AF6E-4858-9C3E-8FD718A672C3}"/>
              </a:ext>
            </a:extLst>
          </p:cNvPr>
          <p:cNvSpPr/>
          <p:nvPr/>
        </p:nvSpPr>
        <p:spPr>
          <a:xfrm>
            <a:off x="5229424" y="3112767"/>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63;p41">
            <a:extLst>
              <a:ext uri="{FF2B5EF4-FFF2-40B4-BE49-F238E27FC236}">
                <a16:creationId xmlns:a16="http://schemas.microsoft.com/office/drawing/2014/main" id="{BB5CF4DA-7F7F-47FF-AC3B-A14C91D3B250}"/>
              </a:ext>
            </a:extLst>
          </p:cNvPr>
          <p:cNvSpPr/>
          <p:nvPr/>
        </p:nvSpPr>
        <p:spPr>
          <a:xfrm>
            <a:off x="8504726" y="3096357"/>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64;p41">
            <a:extLst>
              <a:ext uri="{FF2B5EF4-FFF2-40B4-BE49-F238E27FC236}">
                <a16:creationId xmlns:a16="http://schemas.microsoft.com/office/drawing/2014/main" id="{FAB3CC5E-88A0-4FF3-A00F-9A2E9BE73672}"/>
              </a:ext>
            </a:extLst>
          </p:cNvPr>
          <p:cNvSpPr/>
          <p:nvPr/>
        </p:nvSpPr>
        <p:spPr>
          <a:xfrm>
            <a:off x="8254214" y="3280709"/>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65;p41">
            <a:extLst>
              <a:ext uri="{FF2B5EF4-FFF2-40B4-BE49-F238E27FC236}">
                <a16:creationId xmlns:a16="http://schemas.microsoft.com/office/drawing/2014/main" id="{77D6563D-6CEA-42A4-84DF-E46F2DF37A42}"/>
              </a:ext>
            </a:extLst>
          </p:cNvPr>
          <p:cNvSpPr/>
          <p:nvPr/>
        </p:nvSpPr>
        <p:spPr>
          <a:xfrm>
            <a:off x="7998335" y="2772916"/>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66;p41">
            <a:extLst>
              <a:ext uri="{FF2B5EF4-FFF2-40B4-BE49-F238E27FC236}">
                <a16:creationId xmlns:a16="http://schemas.microsoft.com/office/drawing/2014/main" id="{660AE728-C177-4877-B9D4-3F84B84723E2}"/>
              </a:ext>
            </a:extLst>
          </p:cNvPr>
          <p:cNvSpPr/>
          <p:nvPr/>
        </p:nvSpPr>
        <p:spPr>
          <a:xfrm>
            <a:off x="8314176" y="2769686"/>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67;p41">
            <a:extLst>
              <a:ext uri="{FF2B5EF4-FFF2-40B4-BE49-F238E27FC236}">
                <a16:creationId xmlns:a16="http://schemas.microsoft.com/office/drawing/2014/main" id="{DA7B52AC-E8A6-490B-A96C-3B6E9EE85ED6}"/>
              </a:ext>
            </a:extLst>
          </p:cNvPr>
          <p:cNvSpPr/>
          <p:nvPr/>
        </p:nvSpPr>
        <p:spPr>
          <a:xfrm>
            <a:off x="5228877" y="1663148"/>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68;p41">
            <a:extLst>
              <a:ext uri="{FF2B5EF4-FFF2-40B4-BE49-F238E27FC236}">
                <a16:creationId xmlns:a16="http://schemas.microsoft.com/office/drawing/2014/main" id="{2E9395D7-F0D9-4DF6-9F64-01470589D7A5}"/>
              </a:ext>
            </a:extLst>
          </p:cNvPr>
          <p:cNvSpPr/>
          <p:nvPr/>
        </p:nvSpPr>
        <p:spPr>
          <a:xfrm>
            <a:off x="5345359" y="1847476"/>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69;p41">
            <a:extLst>
              <a:ext uri="{FF2B5EF4-FFF2-40B4-BE49-F238E27FC236}">
                <a16:creationId xmlns:a16="http://schemas.microsoft.com/office/drawing/2014/main" id="{A45BD7C6-2DD6-47D3-B944-283D44012935}"/>
              </a:ext>
            </a:extLst>
          </p:cNvPr>
          <p:cNvSpPr/>
          <p:nvPr/>
        </p:nvSpPr>
        <p:spPr>
          <a:xfrm>
            <a:off x="5589364" y="1339968"/>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70;p41">
            <a:extLst>
              <a:ext uri="{FF2B5EF4-FFF2-40B4-BE49-F238E27FC236}">
                <a16:creationId xmlns:a16="http://schemas.microsoft.com/office/drawing/2014/main" id="{18CA41D4-05C0-46C2-8325-A2DA60688195}"/>
              </a:ext>
            </a:extLst>
          </p:cNvPr>
          <p:cNvSpPr/>
          <p:nvPr/>
        </p:nvSpPr>
        <p:spPr>
          <a:xfrm>
            <a:off x="5229424" y="1336762"/>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71;p41">
            <a:extLst>
              <a:ext uri="{FF2B5EF4-FFF2-40B4-BE49-F238E27FC236}">
                <a16:creationId xmlns:a16="http://schemas.microsoft.com/office/drawing/2014/main" id="{B0AF787E-658F-4B77-A2E3-A44B68E61308}"/>
              </a:ext>
            </a:extLst>
          </p:cNvPr>
          <p:cNvSpPr/>
          <p:nvPr/>
        </p:nvSpPr>
        <p:spPr>
          <a:xfrm>
            <a:off x="5623300" y="2351897"/>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72;p41">
            <a:extLst>
              <a:ext uri="{FF2B5EF4-FFF2-40B4-BE49-F238E27FC236}">
                <a16:creationId xmlns:a16="http://schemas.microsoft.com/office/drawing/2014/main" id="{7D87421E-0579-4FC2-8503-0C644D6427FF}"/>
              </a:ext>
            </a:extLst>
          </p:cNvPr>
          <p:cNvSpPr/>
          <p:nvPr/>
        </p:nvSpPr>
        <p:spPr>
          <a:xfrm>
            <a:off x="8216337" y="2351897"/>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73;p41">
            <a:extLst>
              <a:ext uri="{FF2B5EF4-FFF2-40B4-BE49-F238E27FC236}">
                <a16:creationId xmlns:a16="http://schemas.microsoft.com/office/drawing/2014/main" id="{D01B96D1-9054-476F-8589-CA1E0E07A98C}"/>
              </a:ext>
            </a:extLst>
          </p:cNvPr>
          <p:cNvSpPr/>
          <p:nvPr/>
        </p:nvSpPr>
        <p:spPr>
          <a:xfrm>
            <a:off x="6919676" y="3648273"/>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676;p41">
            <a:extLst>
              <a:ext uri="{FF2B5EF4-FFF2-40B4-BE49-F238E27FC236}">
                <a16:creationId xmlns:a16="http://schemas.microsoft.com/office/drawing/2014/main" id="{5BB45023-3E72-4826-AB86-0871CCB815D6}"/>
              </a:ext>
            </a:extLst>
          </p:cNvPr>
          <p:cNvGrpSpPr/>
          <p:nvPr/>
        </p:nvGrpSpPr>
        <p:grpSpPr>
          <a:xfrm>
            <a:off x="5418239" y="2925999"/>
            <a:ext cx="271916" cy="348066"/>
            <a:chOff x="1761450" y="238125"/>
            <a:chExt cx="4076700" cy="5218375"/>
          </a:xfrm>
        </p:grpSpPr>
        <p:sp>
          <p:nvSpPr>
            <p:cNvPr id="135" name="Google Shape;1677;p41">
              <a:extLst>
                <a:ext uri="{FF2B5EF4-FFF2-40B4-BE49-F238E27FC236}">
                  <a16:creationId xmlns:a16="http://schemas.microsoft.com/office/drawing/2014/main" id="{8DDF7F04-6074-4ED7-BCDE-77A1A2557C42}"/>
                </a:ext>
              </a:extLst>
            </p:cNvPr>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78;p41">
              <a:extLst>
                <a:ext uri="{FF2B5EF4-FFF2-40B4-BE49-F238E27FC236}">
                  <a16:creationId xmlns:a16="http://schemas.microsoft.com/office/drawing/2014/main" id="{BF413CD3-8B57-41BA-809D-D899D4D69B02}"/>
                </a:ext>
              </a:extLst>
            </p:cNvPr>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79;p41">
              <a:extLst>
                <a:ext uri="{FF2B5EF4-FFF2-40B4-BE49-F238E27FC236}">
                  <a16:creationId xmlns:a16="http://schemas.microsoft.com/office/drawing/2014/main" id="{E9A70CD8-D163-44D7-9608-09338CD4FD88}"/>
                </a:ext>
              </a:extLst>
            </p:cNvPr>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80;p41">
              <a:extLst>
                <a:ext uri="{FF2B5EF4-FFF2-40B4-BE49-F238E27FC236}">
                  <a16:creationId xmlns:a16="http://schemas.microsoft.com/office/drawing/2014/main" id="{79DB4B54-4F88-413F-A8A6-A18878D40291}"/>
                </a:ext>
              </a:extLst>
            </p:cNvPr>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81;p41">
              <a:extLst>
                <a:ext uri="{FF2B5EF4-FFF2-40B4-BE49-F238E27FC236}">
                  <a16:creationId xmlns:a16="http://schemas.microsoft.com/office/drawing/2014/main" id="{11DD04E7-2AB0-424D-B5F9-97F5E320B99D}"/>
                </a:ext>
              </a:extLst>
            </p:cNvPr>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82;p41">
              <a:extLst>
                <a:ext uri="{FF2B5EF4-FFF2-40B4-BE49-F238E27FC236}">
                  <a16:creationId xmlns:a16="http://schemas.microsoft.com/office/drawing/2014/main" id="{9DAD23AF-3167-4850-8DD9-E09FD651BC72}"/>
                </a:ext>
              </a:extLst>
            </p:cNvPr>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83;p41">
              <a:extLst>
                <a:ext uri="{FF2B5EF4-FFF2-40B4-BE49-F238E27FC236}">
                  <a16:creationId xmlns:a16="http://schemas.microsoft.com/office/drawing/2014/main" id="{5CD16C16-625C-43E1-A16A-5072C2B2E414}"/>
                </a:ext>
              </a:extLst>
            </p:cNvPr>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684;p41">
            <a:extLst>
              <a:ext uri="{FF2B5EF4-FFF2-40B4-BE49-F238E27FC236}">
                <a16:creationId xmlns:a16="http://schemas.microsoft.com/office/drawing/2014/main" id="{8301A114-6FC6-4ED9-9C22-98EA02535663}"/>
              </a:ext>
            </a:extLst>
          </p:cNvPr>
          <p:cNvGrpSpPr/>
          <p:nvPr/>
        </p:nvGrpSpPr>
        <p:grpSpPr>
          <a:xfrm>
            <a:off x="5411637" y="1507369"/>
            <a:ext cx="290709" cy="290709"/>
            <a:chOff x="1190625" y="238125"/>
            <a:chExt cx="5219200" cy="5219200"/>
          </a:xfrm>
        </p:grpSpPr>
        <p:sp>
          <p:nvSpPr>
            <p:cNvPr id="143" name="Google Shape;1685;p41">
              <a:extLst>
                <a:ext uri="{FF2B5EF4-FFF2-40B4-BE49-F238E27FC236}">
                  <a16:creationId xmlns:a16="http://schemas.microsoft.com/office/drawing/2014/main" id="{814837F3-1F9B-4DC0-A138-E11E64720B6B}"/>
                </a:ext>
              </a:extLst>
            </p:cNvPr>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86;p41">
              <a:extLst>
                <a:ext uri="{FF2B5EF4-FFF2-40B4-BE49-F238E27FC236}">
                  <a16:creationId xmlns:a16="http://schemas.microsoft.com/office/drawing/2014/main" id="{685BFC07-8550-4CD1-A5EE-B069056C4243}"/>
                </a:ext>
              </a:extLst>
            </p:cNvPr>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87;p41">
              <a:extLst>
                <a:ext uri="{FF2B5EF4-FFF2-40B4-BE49-F238E27FC236}">
                  <a16:creationId xmlns:a16="http://schemas.microsoft.com/office/drawing/2014/main" id="{B2C6FAF7-FABC-43DA-8665-110FC2B39CD7}"/>
                </a:ext>
              </a:extLst>
            </p:cNvPr>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88;p41">
              <a:extLst>
                <a:ext uri="{FF2B5EF4-FFF2-40B4-BE49-F238E27FC236}">
                  <a16:creationId xmlns:a16="http://schemas.microsoft.com/office/drawing/2014/main" id="{A5CD8E4E-A894-40F7-86F7-D6FFBBDDF9D4}"/>
                </a:ext>
              </a:extLst>
            </p:cNvPr>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89;p41">
              <a:extLst>
                <a:ext uri="{FF2B5EF4-FFF2-40B4-BE49-F238E27FC236}">
                  <a16:creationId xmlns:a16="http://schemas.microsoft.com/office/drawing/2014/main" id="{9F422A2A-F52C-4C8B-AD03-D0D0701B0C97}"/>
                </a:ext>
              </a:extLst>
            </p:cNvPr>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90;p41">
              <a:extLst>
                <a:ext uri="{FF2B5EF4-FFF2-40B4-BE49-F238E27FC236}">
                  <a16:creationId xmlns:a16="http://schemas.microsoft.com/office/drawing/2014/main" id="{3A7669C6-C34F-440A-AF84-D09E59ACE183}"/>
                </a:ext>
              </a:extLst>
            </p:cNvPr>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91;p41">
              <a:extLst>
                <a:ext uri="{FF2B5EF4-FFF2-40B4-BE49-F238E27FC236}">
                  <a16:creationId xmlns:a16="http://schemas.microsoft.com/office/drawing/2014/main" id="{42A10923-9DAE-4371-9066-115B86E5815B}"/>
                </a:ext>
              </a:extLst>
            </p:cNvPr>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92;p41">
              <a:extLst>
                <a:ext uri="{FF2B5EF4-FFF2-40B4-BE49-F238E27FC236}">
                  <a16:creationId xmlns:a16="http://schemas.microsoft.com/office/drawing/2014/main" id="{6EF0489F-9896-4603-92A9-4D43EC5008E5}"/>
                </a:ext>
              </a:extLst>
            </p:cNvPr>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93;p41">
              <a:extLst>
                <a:ext uri="{FF2B5EF4-FFF2-40B4-BE49-F238E27FC236}">
                  <a16:creationId xmlns:a16="http://schemas.microsoft.com/office/drawing/2014/main" id="{539B430D-B1B6-478B-86D7-50F2CE66CB12}"/>
                </a:ext>
              </a:extLst>
            </p:cNvPr>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94;p41">
              <a:extLst>
                <a:ext uri="{FF2B5EF4-FFF2-40B4-BE49-F238E27FC236}">
                  <a16:creationId xmlns:a16="http://schemas.microsoft.com/office/drawing/2014/main" id="{824384BA-9886-4576-B879-8C558FC9BD3B}"/>
                </a:ext>
              </a:extLst>
            </p:cNvPr>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95;p41">
              <a:extLst>
                <a:ext uri="{FF2B5EF4-FFF2-40B4-BE49-F238E27FC236}">
                  <a16:creationId xmlns:a16="http://schemas.microsoft.com/office/drawing/2014/main" id="{F93E5AD5-6C66-4F77-B67D-A56BC6C988DE}"/>
                </a:ext>
              </a:extLst>
            </p:cNvPr>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96;p41">
              <a:extLst>
                <a:ext uri="{FF2B5EF4-FFF2-40B4-BE49-F238E27FC236}">
                  <a16:creationId xmlns:a16="http://schemas.microsoft.com/office/drawing/2014/main" id="{BAFB415A-5630-4890-A117-AAA4A3562A85}"/>
                </a:ext>
              </a:extLst>
            </p:cNvPr>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97;p41">
              <a:extLst>
                <a:ext uri="{FF2B5EF4-FFF2-40B4-BE49-F238E27FC236}">
                  <a16:creationId xmlns:a16="http://schemas.microsoft.com/office/drawing/2014/main" id="{1A2268B2-D818-43B4-BE4C-DA381C042F81}"/>
                </a:ext>
              </a:extLst>
            </p:cNvPr>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98;p41">
              <a:extLst>
                <a:ext uri="{FF2B5EF4-FFF2-40B4-BE49-F238E27FC236}">
                  <a16:creationId xmlns:a16="http://schemas.microsoft.com/office/drawing/2014/main" id="{59BDF8E3-70DB-4F2A-9527-3B5216CC3E94}"/>
                </a:ext>
              </a:extLst>
            </p:cNvPr>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699;p41">
            <a:extLst>
              <a:ext uri="{FF2B5EF4-FFF2-40B4-BE49-F238E27FC236}">
                <a16:creationId xmlns:a16="http://schemas.microsoft.com/office/drawing/2014/main" id="{2057986D-E861-4A9D-8E2B-AC155E9D8632}"/>
              </a:ext>
            </a:extLst>
          </p:cNvPr>
          <p:cNvSpPr/>
          <p:nvPr/>
        </p:nvSpPr>
        <p:spPr>
          <a:xfrm>
            <a:off x="8199049" y="1525539"/>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0;p41">
            <a:extLst>
              <a:ext uri="{FF2B5EF4-FFF2-40B4-BE49-F238E27FC236}">
                <a16:creationId xmlns:a16="http://schemas.microsoft.com/office/drawing/2014/main" id="{ADA88BEB-8E89-43A4-8117-8622F192FD6A}"/>
              </a:ext>
            </a:extLst>
          </p:cNvPr>
          <p:cNvSpPr/>
          <p:nvPr/>
        </p:nvSpPr>
        <p:spPr>
          <a:xfrm>
            <a:off x="8199099" y="2944218"/>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701;p41">
            <a:extLst>
              <a:ext uri="{FF2B5EF4-FFF2-40B4-BE49-F238E27FC236}">
                <a16:creationId xmlns:a16="http://schemas.microsoft.com/office/drawing/2014/main" id="{4423B297-9FA6-436B-938A-90A98B712724}"/>
              </a:ext>
            </a:extLst>
          </p:cNvPr>
          <p:cNvGrpSpPr/>
          <p:nvPr/>
        </p:nvGrpSpPr>
        <p:grpSpPr>
          <a:xfrm>
            <a:off x="6705267" y="2128629"/>
            <a:ext cx="516179" cy="516179"/>
            <a:chOff x="1190625" y="238125"/>
            <a:chExt cx="5219200" cy="5219200"/>
          </a:xfrm>
        </p:grpSpPr>
        <p:sp>
          <p:nvSpPr>
            <p:cNvPr id="160" name="Google Shape;1702;p41">
              <a:extLst>
                <a:ext uri="{FF2B5EF4-FFF2-40B4-BE49-F238E27FC236}">
                  <a16:creationId xmlns:a16="http://schemas.microsoft.com/office/drawing/2014/main" id="{4403F5E8-665C-42CD-A21C-DF3ACF75D540}"/>
                </a:ext>
              </a:extLst>
            </p:cNvPr>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03;p41">
              <a:extLst>
                <a:ext uri="{FF2B5EF4-FFF2-40B4-BE49-F238E27FC236}">
                  <a16:creationId xmlns:a16="http://schemas.microsoft.com/office/drawing/2014/main" id="{6C2A7E55-C11B-4780-8EC0-C4E34C61FB36}"/>
                </a:ext>
              </a:extLst>
            </p:cNvPr>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04;p41">
              <a:extLst>
                <a:ext uri="{FF2B5EF4-FFF2-40B4-BE49-F238E27FC236}">
                  <a16:creationId xmlns:a16="http://schemas.microsoft.com/office/drawing/2014/main" id="{C9C72CF7-2B36-4BB1-B050-8B1F132DCCC6}"/>
                </a:ext>
              </a:extLst>
            </p:cNvPr>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05;p41">
              <a:extLst>
                <a:ext uri="{FF2B5EF4-FFF2-40B4-BE49-F238E27FC236}">
                  <a16:creationId xmlns:a16="http://schemas.microsoft.com/office/drawing/2014/main" id="{FA45E509-2394-4322-B873-E4047AA5C5F3}"/>
                </a:ext>
              </a:extLst>
            </p:cNvPr>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06;p41">
              <a:extLst>
                <a:ext uri="{FF2B5EF4-FFF2-40B4-BE49-F238E27FC236}">
                  <a16:creationId xmlns:a16="http://schemas.microsoft.com/office/drawing/2014/main" id="{10568B8E-3FB7-4F19-8265-1B2230A33EEA}"/>
                </a:ext>
              </a:extLst>
            </p:cNvPr>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07;p41">
              <a:extLst>
                <a:ext uri="{FF2B5EF4-FFF2-40B4-BE49-F238E27FC236}">
                  <a16:creationId xmlns:a16="http://schemas.microsoft.com/office/drawing/2014/main" id="{6D70D448-6896-4DC8-9411-4696C604EB3A}"/>
                </a:ext>
              </a:extLst>
            </p:cNvPr>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08;p41">
              <a:extLst>
                <a:ext uri="{FF2B5EF4-FFF2-40B4-BE49-F238E27FC236}">
                  <a16:creationId xmlns:a16="http://schemas.microsoft.com/office/drawing/2014/main" id="{78AAE6DE-A3FE-455A-8DBB-EBF55A4814CD}"/>
                </a:ext>
              </a:extLst>
            </p:cNvPr>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09;p41">
              <a:extLst>
                <a:ext uri="{FF2B5EF4-FFF2-40B4-BE49-F238E27FC236}">
                  <a16:creationId xmlns:a16="http://schemas.microsoft.com/office/drawing/2014/main" id="{7E29E2ED-203B-41E1-993A-60A712D35928}"/>
                </a:ext>
              </a:extLst>
            </p:cNvPr>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812;p45"/>
          <p:cNvGrpSpPr/>
          <p:nvPr/>
        </p:nvGrpSpPr>
        <p:grpSpPr>
          <a:xfrm>
            <a:off x="439803" y="2228897"/>
            <a:ext cx="5889249" cy="1051812"/>
            <a:chOff x="238125" y="1662850"/>
            <a:chExt cx="7137300" cy="2217100"/>
          </a:xfrm>
        </p:grpSpPr>
        <p:sp>
          <p:nvSpPr>
            <p:cNvPr id="172"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5;p45"/>
          <p:cNvSpPr txBox="1"/>
          <p:nvPr/>
        </p:nvSpPr>
        <p:spPr>
          <a:xfrm>
            <a:off x="738245" y="2427879"/>
            <a:ext cx="5633741" cy="724099"/>
          </a:xfrm>
          <a:prstGeom prst="rect">
            <a:avLst/>
          </a:prstGeom>
          <a:noFill/>
          <a:ln>
            <a:noFill/>
          </a:ln>
        </p:spPr>
        <p:txBody>
          <a:bodyPr spcFirstLastPara="1" wrap="square" lIns="0" tIns="6350" rIns="0" bIns="0" anchor="t" anchorCtr="0">
            <a:noAutofit/>
          </a:bodyPr>
          <a:lstStyle/>
          <a:p>
            <a:r>
              <a:rPr lang="es-ES_tradnl" b="1" dirty="0">
                <a:solidFill>
                  <a:schemeClr val="bg1"/>
                </a:solidFill>
                <a:latin typeface="Abadi" panose="020B0604020104020204" pitchFamily="34" charset="0"/>
              </a:rPr>
              <a:t>Préstamos y adelantos durante el primer mes.</a:t>
            </a:r>
            <a:endParaRPr lang="en-US" dirty="0">
              <a:solidFill>
                <a:schemeClr val="bg1"/>
              </a:solidFill>
              <a:latin typeface="Abadi" panose="020B0604020104020204" pitchFamily="34" charset="0"/>
            </a:endParaRPr>
          </a:p>
          <a:p>
            <a:r>
              <a:rPr lang="es-ES_tradnl" dirty="0">
                <a:solidFill>
                  <a:schemeClr val="bg1"/>
                </a:solidFill>
                <a:latin typeface="Abadi" panose="020B0604020104020204" pitchFamily="34" charset="0"/>
              </a:rPr>
              <a:t>El 25% de los usuarios solicitaran préstamos y un 47% </a:t>
            </a:r>
          </a:p>
          <a:p>
            <a:r>
              <a:rPr lang="es-ES_tradnl" dirty="0">
                <a:solidFill>
                  <a:schemeClr val="bg1"/>
                </a:solidFill>
                <a:latin typeface="Abadi" panose="020B0604020104020204" pitchFamily="34" charset="0"/>
              </a:rPr>
              <a:t>adelantos.</a:t>
            </a:r>
            <a:endParaRPr lang="en-US" dirty="0">
              <a:solidFill>
                <a:schemeClr val="bg1"/>
              </a:solidFill>
              <a:latin typeface="Abadi" panose="020B0604020104020204" pitchFamily="34" charset="0"/>
            </a:endParaRPr>
          </a:p>
          <a:p>
            <a:br>
              <a:rPr lang="es" sz="1000" dirty="0">
                <a:solidFill>
                  <a:schemeClr val="bg1"/>
                </a:solidFill>
                <a:latin typeface="Source Code Pro Light"/>
                <a:ea typeface="Source Code Pro Light"/>
                <a:cs typeface="Source Code Pro Light"/>
                <a:sym typeface="Source Code Pro Light"/>
              </a:rPr>
            </a:br>
            <a:endParaRPr sz="1000" dirty="0">
              <a:solidFill>
                <a:schemeClr val="bg1"/>
              </a:solidFill>
              <a:latin typeface="Source Code Pro Light"/>
              <a:ea typeface="Source Code Pro Light"/>
              <a:cs typeface="Source Code Pro Light"/>
              <a:sym typeface="Source Code Pro Light"/>
            </a:endParaRPr>
          </a:p>
        </p:txBody>
      </p:sp>
      <p:sp>
        <p:nvSpPr>
          <p:cNvPr id="183" name="Google Shape;1630;p41">
            <a:extLst>
              <a:ext uri="{FF2B5EF4-FFF2-40B4-BE49-F238E27FC236}">
                <a16:creationId xmlns:a16="http://schemas.microsoft.com/office/drawing/2014/main" id="{EFDC047D-0558-4D09-81A0-FE35E10E1BF4}"/>
              </a:ext>
            </a:extLst>
          </p:cNvPr>
          <p:cNvSpPr/>
          <p:nvPr/>
        </p:nvSpPr>
        <p:spPr>
          <a:xfrm>
            <a:off x="7604471" y="3070342"/>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1577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dirty="0">
                <a:solidFill>
                  <a:srgbClr val="F3F3F3"/>
                </a:solidFill>
                <a:latin typeface="Abadi" panose="020B0604020202020204" charset="0"/>
              </a:rPr>
              <a:t>ESTRATEGIA</a:t>
            </a:r>
            <a:endParaRPr lang="es-CO" dirty="0">
              <a:solidFill>
                <a:srgbClr val="F3F3F3"/>
              </a:solidFill>
              <a:latin typeface="Abadi" panose="020B0604020202020204" charset="0"/>
              <a:sym typeface="Teko"/>
            </a:endParaRPr>
          </a:p>
        </p:txBody>
      </p:sp>
      <p:pic>
        <p:nvPicPr>
          <p:cNvPr id="6" name="Imagen 5"/>
          <p:cNvPicPr/>
          <p:nvPr/>
        </p:nvPicPr>
        <p:blipFill>
          <a:blip r:embed="rId3"/>
          <a:stretch>
            <a:fillRect/>
          </a:stretch>
        </p:blipFill>
        <p:spPr>
          <a:xfrm>
            <a:off x="962603" y="893618"/>
            <a:ext cx="7232592" cy="3483177"/>
          </a:xfrm>
          <a:prstGeom prst="rect">
            <a:avLst/>
          </a:prstGeom>
        </p:spPr>
      </p:pic>
    </p:spTree>
    <p:extLst>
      <p:ext uri="{BB962C8B-B14F-4D97-AF65-F5344CB8AC3E}">
        <p14:creationId xmlns:p14="http://schemas.microsoft.com/office/powerpoint/2010/main" val="394637911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6" y="509155"/>
            <a:ext cx="4450125" cy="798047"/>
          </a:xfrm>
          <a:prstGeom prst="rect">
            <a:avLst/>
          </a:prstGeom>
        </p:spPr>
        <p:txBody>
          <a:bodyPr spcFirstLastPara="1" wrap="square" lIns="91425" tIns="91425" rIns="91425" bIns="91425" anchor="b" anchorCtr="0">
            <a:noAutofit/>
          </a:bodyPr>
          <a:lstStyle/>
          <a:p>
            <a:r>
              <a:rPr lang="es-ES_tradnl" dirty="0">
                <a:solidFill>
                  <a:srgbClr val="F3F3F3"/>
                </a:solidFill>
                <a:latin typeface="Abadi" panose="020B0604020202020204" charset="0"/>
                <a:ea typeface="Segoe UI Historic" panose="020B0502040204020203" pitchFamily="34" charset="0"/>
                <a:cs typeface="Segoe UI Historic" panose="020B0502040204020203" pitchFamily="34" charset="0"/>
              </a:rPr>
              <a:t>Estrategia (SEO no paga)</a:t>
            </a:r>
            <a:endParaRPr lang="en-US" dirty="0">
              <a:solidFill>
                <a:srgbClr val="F3F3F3"/>
              </a:solidFill>
              <a:latin typeface="Abadi" panose="020B0604020202020204" charset="0"/>
              <a:ea typeface="Segoe UI Historic" panose="020B0502040204020203" pitchFamily="34" charset="0"/>
              <a:cs typeface="Segoe UI Historic" panose="020B0502040204020203" pitchFamily="34" charset="0"/>
            </a:endParaRPr>
          </a:p>
        </p:txBody>
      </p:sp>
      <p:graphicFrame>
        <p:nvGraphicFramePr>
          <p:cNvPr id="2" name="Tabla 1"/>
          <p:cNvGraphicFramePr>
            <a:graphicFrameLocks noGrp="1"/>
          </p:cNvGraphicFramePr>
          <p:nvPr/>
        </p:nvGraphicFramePr>
        <p:xfrm>
          <a:off x="2158858" y="1392383"/>
          <a:ext cx="4840080" cy="1384416"/>
        </p:xfrm>
        <a:graphic>
          <a:graphicData uri="http://schemas.openxmlformats.org/drawingml/2006/table">
            <a:tbl>
              <a:tblPr firstRow="1" firstCol="1" bandRow="1">
                <a:tableStyleId>{073A0DAA-6AF3-43AB-8588-CEC1D06C72B9}</a:tableStyleId>
              </a:tblPr>
              <a:tblGrid>
                <a:gridCol w="3075709">
                  <a:extLst>
                    <a:ext uri="{9D8B030D-6E8A-4147-A177-3AD203B41FA5}">
                      <a16:colId xmlns:a16="http://schemas.microsoft.com/office/drawing/2014/main" val="1020834010"/>
                    </a:ext>
                  </a:extLst>
                </a:gridCol>
                <a:gridCol w="1764371">
                  <a:extLst>
                    <a:ext uri="{9D8B030D-6E8A-4147-A177-3AD203B41FA5}">
                      <a16:colId xmlns:a16="http://schemas.microsoft.com/office/drawing/2014/main" val="1106894490"/>
                    </a:ext>
                  </a:extLst>
                </a:gridCol>
              </a:tblGrid>
              <a:tr h="137910">
                <a:tc gridSpan="2">
                  <a:txBody>
                    <a:bodyPr/>
                    <a:lstStyle/>
                    <a:p>
                      <a:pPr algn="ctr">
                        <a:spcAft>
                          <a:spcPts val="0"/>
                        </a:spcAft>
                      </a:pPr>
                      <a:r>
                        <a:rPr lang="es-ES_tradnl" sz="1200">
                          <a:effectLst/>
                        </a:rPr>
                        <a:t>Estrategia SEO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707907863"/>
                  </a:ext>
                </a:extLst>
              </a:tr>
              <a:tr h="200256">
                <a:tc>
                  <a:txBody>
                    <a:bodyPr/>
                    <a:lstStyle/>
                    <a:p>
                      <a:pPr algn="just">
                        <a:spcAft>
                          <a:spcPts val="0"/>
                        </a:spcAft>
                      </a:pPr>
                      <a:r>
                        <a:rPr lang="es-ES_tradnl" sz="1200">
                          <a:effectLst/>
                        </a:rPr>
                        <a:t>Impresiones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10,000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6690323"/>
                  </a:ext>
                </a:extLst>
              </a:tr>
              <a:tr h="200256">
                <a:tc>
                  <a:txBody>
                    <a:bodyPr/>
                    <a:lstStyle/>
                    <a:p>
                      <a:pPr algn="just">
                        <a:spcAft>
                          <a:spcPts val="0"/>
                        </a:spcAft>
                      </a:pPr>
                      <a:r>
                        <a:rPr lang="es-ES_tradnl" sz="1200">
                          <a:effectLst/>
                        </a:rPr>
                        <a:t>Clicks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3,200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9363460"/>
                  </a:ext>
                </a:extLst>
              </a:tr>
              <a:tr h="200256">
                <a:tc>
                  <a:txBody>
                    <a:bodyPr/>
                    <a:lstStyle/>
                    <a:p>
                      <a:pPr algn="just">
                        <a:spcAft>
                          <a:spcPts val="0"/>
                        </a:spcAft>
                      </a:pPr>
                      <a:r>
                        <a:rPr lang="es-ES_tradnl" sz="1200">
                          <a:effectLst/>
                        </a:rPr>
                        <a:t>CTR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32 %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8361627"/>
                  </a:ext>
                </a:extLst>
              </a:tr>
              <a:tr h="200256">
                <a:tc>
                  <a:txBody>
                    <a:bodyPr/>
                    <a:lstStyle/>
                    <a:p>
                      <a:pPr algn="just">
                        <a:spcAft>
                          <a:spcPts val="0"/>
                        </a:spcAft>
                      </a:pPr>
                      <a:r>
                        <a:rPr lang="es-ES_tradnl" sz="1200">
                          <a:effectLst/>
                        </a:rPr>
                        <a:t>% Conversión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2229960"/>
                  </a:ext>
                </a:extLst>
              </a:tr>
              <a:tr h="200256">
                <a:tc>
                  <a:txBody>
                    <a:bodyPr/>
                    <a:lstStyle/>
                    <a:p>
                      <a:pPr algn="just">
                        <a:spcAft>
                          <a:spcPts val="0"/>
                        </a:spcAft>
                      </a:pPr>
                      <a:r>
                        <a:rPr lang="es-ES_tradnl" sz="1200">
                          <a:effectLst/>
                        </a:rPr>
                        <a:t>Duración de la sesión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5 min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07569"/>
                  </a:ext>
                </a:extLst>
              </a:tr>
              <a:tr h="200256">
                <a:tc>
                  <a:txBody>
                    <a:bodyPr/>
                    <a:lstStyle/>
                    <a:p>
                      <a:pPr algn="just">
                        <a:spcAft>
                          <a:spcPts val="0"/>
                        </a:spcAft>
                        <a:tabLst>
                          <a:tab pos="2157730" algn="l"/>
                        </a:tabLst>
                      </a:pPr>
                      <a:r>
                        <a:rPr lang="es-ES_tradnl" sz="1200" dirty="0">
                          <a:effectLst/>
                        </a:rPr>
                        <a:t>% Rebote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67%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5505299"/>
                  </a:ext>
                </a:extLst>
              </a:tr>
            </a:tbl>
          </a:graphicData>
        </a:graphic>
      </p:graphicFrame>
    </p:spTree>
    <p:extLst>
      <p:ext uri="{BB962C8B-B14F-4D97-AF65-F5344CB8AC3E}">
        <p14:creationId xmlns:p14="http://schemas.microsoft.com/office/powerpoint/2010/main" val="8362298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6" y="509155"/>
            <a:ext cx="4450125" cy="798047"/>
          </a:xfrm>
          <a:prstGeom prst="rect">
            <a:avLst/>
          </a:prstGeom>
        </p:spPr>
        <p:txBody>
          <a:bodyPr spcFirstLastPara="1" wrap="square" lIns="91425" tIns="91425" rIns="91425" bIns="91425" anchor="b" anchorCtr="0">
            <a:noAutofit/>
          </a:bodyPr>
          <a:lstStyle/>
          <a:p>
            <a:r>
              <a:rPr lang="es-ES_tradnl" b="1" dirty="0" err="1">
                <a:latin typeface="Abadi" panose="020B0604020202020204" charset="0"/>
              </a:rPr>
              <a:t>KPIs</a:t>
            </a:r>
            <a:r>
              <a:rPr lang="es-ES_tradnl" b="1" dirty="0">
                <a:latin typeface="Abadi" panose="020B0604020202020204" charset="0"/>
              </a:rPr>
              <a:t> a medir</a:t>
            </a:r>
            <a:endParaRPr lang="en-US" dirty="0">
              <a:latin typeface="Abadi" panose="020B0604020202020204" charset="0"/>
            </a:endParaRPr>
          </a:p>
        </p:txBody>
      </p:sp>
      <p:sp>
        <p:nvSpPr>
          <p:cNvPr id="4" name="Google Shape;792;p34"/>
          <p:cNvSpPr txBox="1">
            <a:spLocks noGrp="1"/>
          </p:cNvSpPr>
          <p:nvPr>
            <p:ph type="ctrTitle" idx="2"/>
          </p:nvPr>
        </p:nvSpPr>
        <p:spPr>
          <a:xfrm flipH="1">
            <a:off x="1682608" y="1807378"/>
            <a:ext cx="6094987" cy="1787238"/>
          </a:xfrm>
          <a:prstGeom prst="rect">
            <a:avLst/>
          </a:prstGeom>
        </p:spPr>
        <p:txBody>
          <a:bodyPr spcFirstLastPara="1" wrap="square" lIns="91425" tIns="91425" rIns="91425" bIns="91425" anchor="b" anchorCtr="0">
            <a:noAutofit/>
          </a:bodyPr>
          <a:lstStyle/>
          <a:p>
            <a:pPr lvl="0" algn="l"/>
            <a:r>
              <a:rPr lang="es-ES_tradnl" sz="2000" dirty="0">
                <a:latin typeface="Abadi" panose="020B0604020104020204" pitchFamily="34" charset="0"/>
              </a:rPr>
              <a:t>1.  #Usuarios SEO / #Usuarios totales </a:t>
            </a:r>
            <a:br>
              <a:rPr lang="en-US" sz="2000" dirty="0">
                <a:latin typeface="Abadi" panose="020B0604020104020204" pitchFamily="34" charset="0"/>
              </a:rPr>
            </a:br>
            <a:r>
              <a:rPr lang="en-US" sz="2000" dirty="0">
                <a:latin typeface="Abadi" panose="020B0604020104020204" pitchFamily="34" charset="0"/>
              </a:rPr>
              <a:t>2.  </a:t>
            </a:r>
            <a:r>
              <a:rPr lang="es-ES_tradnl" sz="2000" dirty="0">
                <a:latin typeface="Abadi" panose="020B0604020104020204" pitchFamily="34" charset="0"/>
              </a:rPr>
              <a:t>% Conversión real / %Conversión esperado </a:t>
            </a:r>
            <a:br>
              <a:rPr lang="en-US" sz="2000" dirty="0">
                <a:latin typeface="Abadi" panose="020B0604020104020204" pitchFamily="34" charset="0"/>
              </a:rPr>
            </a:br>
            <a:r>
              <a:rPr lang="en-US" sz="2000" dirty="0">
                <a:latin typeface="Abadi" panose="020B0604020104020204" pitchFamily="34" charset="0"/>
              </a:rPr>
              <a:t>3.  </a:t>
            </a:r>
            <a:r>
              <a:rPr lang="es-ES_tradnl" sz="2000" dirty="0">
                <a:latin typeface="Abadi" panose="020B0604020104020204" pitchFamily="34" charset="0"/>
              </a:rPr>
              <a:t>Duración de la sesión esperado / Duración de la sesión real </a:t>
            </a:r>
            <a:br>
              <a:rPr lang="en-US" sz="2000" dirty="0">
                <a:latin typeface="Abadi" panose="020B0604020104020204" pitchFamily="34" charset="0"/>
              </a:rPr>
            </a:br>
            <a:r>
              <a:rPr lang="en-US" sz="2000" dirty="0">
                <a:latin typeface="Abadi" panose="020B0604020104020204" pitchFamily="34" charset="0"/>
              </a:rPr>
              <a:t>4.  </a:t>
            </a:r>
            <a:r>
              <a:rPr lang="es-ES_tradnl" sz="2000" dirty="0">
                <a:latin typeface="Abadi" panose="020B0604020104020204" pitchFamily="34" charset="0"/>
              </a:rPr>
              <a:t># de descargas actuales / # de descargas mes anterior</a:t>
            </a:r>
            <a:endParaRPr lang="en-US" sz="2000" dirty="0">
              <a:latin typeface="Abadi" panose="020B0604020104020204" pitchFamily="34" charset="0"/>
            </a:endParaRPr>
          </a:p>
        </p:txBody>
      </p:sp>
    </p:spTree>
    <p:extLst>
      <p:ext uri="{BB962C8B-B14F-4D97-AF65-F5344CB8AC3E}">
        <p14:creationId xmlns:p14="http://schemas.microsoft.com/office/powerpoint/2010/main" val="15006960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5" y="0"/>
            <a:ext cx="4450125" cy="798047"/>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Escenarios metas</a:t>
            </a:r>
            <a:endParaRPr lang="en-US" dirty="0">
              <a:latin typeface="Abadi" panose="020B0604020202020204" charset="0"/>
            </a:endParaRPr>
          </a:p>
        </p:txBody>
      </p:sp>
      <p:graphicFrame>
        <p:nvGraphicFramePr>
          <p:cNvPr id="3" name="Tabla 2"/>
          <p:cNvGraphicFramePr>
            <a:graphicFrameLocks noGrp="1"/>
          </p:cNvGraphicFramePr>
          <p:nvPr/>
        </p:nvGraphicFramePr>
        <p:xfrm>
          <a:off x="1776007" y="798047"/>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2333320076"/>
                    </a:ext>
                  </a:extLst>
                </a:gridCol>
                <a:gridCol w="2802890">
                  <a:extLst>
                    <a:ext uri="{9D8B030D-6E8A-4147-A177-3AD203B41FA5}">
                      <a16:colId xmlns:a16="http://schemas.microsoft.com/office/drawing/2014/main" val="95366493"/>
                    </a:ext>
                  </a:extLst>
                </a:gridCol>
              </a:tblGrid>
              <a:tr h="0">
                <a:tc gridSpan="2">
                  <a:txBody>
                    <a:bodyPr/>
                    <a:lstStyle/>
                    <a:p>
                      <a:pPr marL="457200" algn="ctr">
                        <a:spcAft>
                          <a:spcPts val="0"/>
                        </a:spcAft>
                      </a:pPr>
                      <a:r>
                        <a:rPr lang="es-ES_tradnl" sz="1200" dirty="0">
                          <a:effectLst/>
                        </a:rPr>
                        <a:t>#Usuarios SEO / #Usuarios totales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628685397"/>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1,000 mensuales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1833617"/>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1,500 mensuales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5951200"/>
                  </a:ext>
                </a:extLst>
              </a:tr>
              <a:tr h="0">
                <a:tc>
                  <a:txBody>
                    <a:bodyPr/>
                    <a:lstStyle/>
                    <a:p>
                      <a:pPr algn="just">
                        <a:spcAft>
                          <a:spcPts val="0"/>
                        </a:spcAft>
                      </a:pPr>
                      <a:r>
                        <a:rPr lang="es-ES_tradnl" sz="1200" dirty="0">
                          <a:effectLst/>
                        </a:rPr>
                        <a:t>Valor pesimista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880 mensuales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6351746"/>
                  </a:ext>
                </a:extLst>
              </a:tr>
            </a:tbl>
          </a:graphicData>
        </a:graphic>
      </p:graphicFrame>
      <p:graphicFrame>
        <p:nvGraphicFramePr>
          <p:cNvPr id="5" name="Tabla 4"/>
          <p:cNvGraphicFramePr>
            <a:graphicFrameLocks noGrp="1"/>
          </p:cNvGraphicFramePr>
          <p:nvPr/>
        </p:nvGraphicFramePr>
        <p:xfrm>
          <a:off x="1776007" y="1596094"/>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3380019740"/>
                    </a:ext>
                  </a:extLst>
                </a:gridCol>
                <a:gridCol w="2802890">
                  <a:extLst>
                    <a:ext uri="{9D8B030D-6E8A-4147-A177-3AD203B41FA5}">
                      <a16:colId xmlns:a16="http://schemas.microsoft.com/office/drawing/2014/main" val="3550926584"/>
                    </a:ext>
                  </a:extLst>
                </a:gridCol>
              </a:tblGrid>
              <a:tr h="0">
                <a:tc gridSpan="2">
                  <a:txBody>
                    <a:bodyPr/>
                    <a:lstStyle/>
                    <a:p>
                      <a:pPr marL="457200" algn="ctr">
                        <a:spcAft>
                          <a:spcPts val="0"/>
                        </a:spcAft>
                      </a:pPr>
                      <a:r>
                        <a:rPr lang="es-ES_tradnl" sz="1200">
                          <a:effectLst/>
                        </a:rPr>
                        <a:t>% Conversión real / %Conversión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14736244"/>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3399634"/>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589051"/>
                  </a:ext>
                </a:extLst>
              </a:tr>
              <a:tr h="0">
                <a:tc>
                  <a:txBody>
                    <a:bodyPr/>
                    <a:lstStyle/>
                    <a:p>
                      <a:pPr algn="just">
                        <a:spcAft>
                          <a:spcPts val="0"/>
                        </a:spcAft>
                      </a:pPr>
                      <a:r>
                        <a:rPr lang="es-ES_tradnl" sz="1200">
                          <a:effectLst/>
                        </a:rPr>
                        <a:t>Valor pesimista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3474344"/>
                  </a:ext>
                </a:extLst>
              </a:tr>
            </a:tbl>
          </a:graphicData>
        </a:graphic>
      </p:graphicFrame>
      <p:graphicFrame>
        <p:nvGraphicFramePr>
          <p:cNvPr id="6" name="Tabla 5"/>
          <p:cNvGraphicFramePr>
            <a:graphicFrameLocks noGrp="1"/>
          </p:cNvGraphicFramePr>
          <p:nvPr/>
        </p:nvGraphicFramePr>
        <p:xfrm>
          <a:off x="1776007" y="2394141"/>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1601833393"/>
                    </a:ext>
                  </a:extLst>
                </a:gridCol>
                <a:gridCol w="2802890">
                  <a:extLst>
                    <a:ext uri="{9D8B030D-6E8A-4147-A177-3AD203B41FA5}">
                      <a16:colId xmlns:a16="http://schemas.microsoft.com/office/drawing/2014/main" val="2764539872"/>
                    </a:ext>
                  </a:extLst>
                </a:gridCol>
              </a:tblGrid>
              <a:tr h="0">
                <a:tc gridSpan="2">
                  <a:txBody>
                    <a:bodyPr/>
                    <a:lstStyle/>
                    <a:p>
                      <a:pPr algn="ctr">
                        <a:spcAft>
                          <a:spcPts val="0"/>
                        </a:spcAft>
                      </a:pPr>
                      <a:r>
                        <a:rPr lang="es-ES_tradnl" sz="1200">
                          <a:effectLst/>
                        </a:rPr>
                        <a:t>Duración de la sesión esperado / Duración de la sesión real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663135613"/>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5 min / sesión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5829241"/>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8 min / sesión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013417"/>
                  </a:ext>
                </a:extLst>
              </a:tr>
              <a:tr h="0">
                <a:tc>
                  <a:txBody>
                    <a:bodyPr/>
                    <a:lstStyle/>
                    <a:p>
                      <a:pPr algn="just">
                        <a:spcAft>
                          <a:spcPts val="0"/>
                        </a:spcAft>
                      </a:pPr>
                      <a:r>
                        <a:rPr lang="es-ES_tradnl" sz="1200">
                          <a:effectLst/>
                        </a:rPr>
                        <a:t>Valor pesimista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3 min / sesión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6948258"/>
                  </a:ext>
                </a:extLst>
              </a:tr>
            </a:tbl>
          </a:graphicData>
        </a:graphic>
      </p:graphicFrame>
      <p:graphicFrame>
        <p:nvGraphicFramePr>
          <p:cNvPr id="7" name="Tabla 6"/>
          <p:cNvGraphicFramePr>
            <a:graphicFrameLocks noGrp="1"/>
          </p:cNvGraphicFramePr>
          <p:nvPr/>
        </p:nvGraphicFramePr>
        <p:xfrm>
          <a:off x="1776007" y="3192188"/>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2522471961"/>
                    </a:ext>
                  </a:extLst>
                </a:gridCol>
                <a:gridCol w="2802890">
                  <a:extLst>
                    <a:ext uri="{9D8B030D-6E8A-4147-A177-3AD203B41FA5}">
                      <a16:colId xmlns:a16="http://schemas.microsoft.com/office/drawing/2014/main" val="3404219686"/>
                    </a:ext>
                  </a:extLst>
                </a:gridCol>
              </a:tblGrid>
              <a:tr h="0">
                <a:tc gridSpan="2">
                  <a:txBody>
                    <a:bodyPr/>
                    <a:lstStyle/>
                    <a:p>
                      <a:pPr marL="457200" algn="ctr">
                        <a:spcAft>
                          <a:spcPts val="0"/>
                        </a:spcAft>
                      </a:pPr>
                      <a:r>
                        <a:rPr lang="es-ES_tradnl" sz="1200">
                          <a:effectLst/>
                        </a:rPr>
                        <a:t>% Rebote esperado / % rebote real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071660884"/>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4367221"/>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9859017"/>
                  </a:ext>
                </a:extLst>
              </a:tr>
              <a:tr h="0">
                <a:tc>
                  <a:txBody>
                    <a:bodyPr/>
                    <a:lstStyle/>
                    <a:p>
                      <a:pPr algn="just">
                        <a:spcAft>
                          <a:spcPts val="0"/>
                        </a:spcAft>
                      </a:pPr>
                      <a:r>
                        <a:rPr lang="es-ES_tradnl" sz="1200">
                          <a:effectLst/>
                        </a:rPr>
                        <a:t>Valor pesimista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70%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3257105"/>
                  </a:ext>
                </a:extLst>
              </a:tr>
            </a:tbl>
          </a:graphicData>
        </a:graphic>
      </p:graphicFrame>
    </p:spTree>
    <p:extLst>
      <p:ext uri="{BB962C8B-B14F-4D97-AF65-F5344CB8AC3E}">
        <p14:creationId xmlns:p14="http://schemas.microsoft.com/office/powerpoint/2010/main" val="351261754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sp>
        <p:nvSpPr>
          <p:cNvPr id="8" name="Google Shape;1825;p45"/>
          <p:cNvSpPr txBox="1"/>
          <p:nvPr/>
        </p:nvSpPr>
        <p:spPr>
          <a:xfrm>
            <a:off x="1485901" y="1276028"/>
            <a:ext cx="2930236" cy="2371181"/>
          </a:xfrm>
          <a:prstGeom prst="rect">
            <a:avLst/>
          </a:prstGeom>
          <a:noFill/>
          <a:ln>
            <a:noFill/>
          </a:ln>
        </p:spPr>
        <p:txBody>
          <a:bodyPr spcFirstLastPara="1" wrap="square" lIns="0" tIns="6350" rIns="0" bIns="0" anchor="t" anchorCtr="0">
            <a:noAutofit/>
          </a:bodyPr>
          <a:lstStyle/>
          <a:p>
            <a:r>
              <a:rPr lang="es-ES" b="1" dirty="0">
                <a:solidFill>
                  <a:schemeClr val="bg1"/>
                </a:solidFill>
                <a:latin typeface="Abadi" panose="020B0604020104020204" pitchFamily="34" charset="0"/>
              </a:rPr>
              <a:t>POSITIVAS</a:t>
            </a:r>
          </a:p>
          <a:p>
            <a:endParaRPr lang="es-ES" dirty="0">
              <a:solidFill>
                <a:schemeClr val="bg1"/>
              </a:solidFill>
              <a:latin typeface="Abadi" panose="020B0604020104020204" pitchFamily="34" charset="0"/>
            </a:endParaRPr>
          </a:p>
          <a:p>
            <a:r>
              <a:rPr lang="es-ES" dirty="0" err="1">
                <a:solidFill>
                  <a:schemeClr val="bg1"/>
                </a:solidFill>
                <a:latin typeface="Abadi" panose="020B0604020104020204" pitchFamily="34" charset="0"/>
              </a:rPr>
              <a:t>Token</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Transacciones</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Costo</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Pagos</a:t>
            </a:r>
            <a:endParaRPr lang="en-US" dirty="0">
              <a:solidFill>
                <a:schemeClr val="bg1"/>
              </a:solidFill>
              <a:latin typeface="Abadi" panose="020B0604020104020204" pitchFamily="34" charset="0"/>
            </a:endParaRPr>
          </a:p>
          <a:p>
            <a:r>
              <a:rPr lang="es-ES" dirty="0">
                <a:solidFill>
                  <a:schemeClr val="bg1"/>
                </a:solidFill>
                <a:latin typeface="Abadi" panose="020B0604020104020204" pitchFamily="34" charset="0"/>
              </a:rPr>
              <a:t>Banca virtual</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Transferencias bancarias</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IC-</a:t>
            </a:r>
            <a:r>
              <a:rPr lang="es-ES" dirty="0" err="1">
                <a:solidFill>
                  <a:schemeClr val="bg1"/>
                </a:solidFill>
                <a:latin typeface="Abadi" panose="020B0604020104020204" pitchFamily="34" charset="0"/>
              </a:rPr>
              <a:t>Banking</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Recomendaciones de seguridad</a:t>
            </a:r>
          </a:p>
          <a:p>
            <a:endParaRPr lang="es-ES" sz="1000" dirty="0">
              <a:solidFill>
                <a:schemeClr val="bg1"/>
              </a:solidFill>
              <a:latin typeface="Source Code Pro Light"/>
              <a:ea typeface="Source Code Pro Light"/>
              <a:cs typeface="Source Code Pro Light"/>
              <a:sym typeface="Source Code Pro Light"/>
            </a:endParaRPr>
          </a:p>
          <a:p>
            <a:endParaRPr lang="es-ES" sz="1000" dirty="0">
              <a:solidFill>
                <a:schemeClr val="bg1"/>
              </a:solidFill>
              <a:latin typeface="Source Code Pro Light"/>
              <a:ea typeface="Source Code Pro Light"/>
              <a:cs typeface="Source Code Pro Light"/>
              <a:sym typeface="Source Code Pro Light"/>
            </a:endParaRPr>
          </a:p>
          <a:p>
            <a:br>
              <a:rPr lang="es" sz="1000" dirty="0">
                <a:solidFill>
                  <a:schemeClr val="bg1"/>
                </a:solidFill>
                <a:latin typeface="Source Code Pro Light"/>
                <a:ea typeface="Source Code Pro Light"/>
                <a:cs typeface="Source Code Pro Light"/>
                <a:sym typeface="Source Code Pro Light"/>
              </a:rPr>
            </a:br>
            <a:endParaRPr sz="1000" dirty="0">
              <a:solidFill>
                <a:schemeClr val="bg1"/>
              </a:solidFill>
              <a:latin typeface="Source Code Pro Light"/>
              <a:ea typeface="Source Code Pro Light"/>
              <a:cs typeface="Source Code Pro Light"/>
              <a:sym typeface="Source Code Pro Light"/>
            </a:endParaRPr>
          </a:p>
        </p:txBody>
      </p:sp>
      <p:sp>
        <p:nvSpPr>
          <p:cNvPr id="9" name="Google Shape;1825;p45"/>
          <p:cNvSpPr txBox="1"/>
          <p:nvPr/>
        </p:nvSpPr>
        <p:spPr>
          <a:xfrm>
            <a:off x="4832608" y="1276027"/>
            <a:ext cx="2930236" cy="2371181"/>
          </a:xfrm>
          <a:prstGeom prst="rect">
            <a:avLst/>
          </a:prstGeom>
          <a:noFill/>
          <a:ln>
            <a:noFill/>
          </a:ln>
        </p:spPr>
        <p:txBody>
          <a:bodyPr spcFirstLastPara="1" wrap="square" lIns="0" tIns="6350" rIns="0" bIns="0" anchor="t" anchorCtr="0">
            <a:noAutofit/>
          </a:bodyPr>
          <a:lstStyle/>
          <a:p>
            <a:r>
              <a:rPr lang="es-ES" b="1" dirty="0">
                <a:solidFill>
                  <a:schemeClr val="bg1"/>
                </a:solidFill>
                <a:latin typeface="Abadi" panose="020B0604020104020204" pitchFamily="34" charset="0"/>
              </a:rPr>
              <a:t>NEGATIVAS</a:t>
            </a:r>
          </a:p>
          <a:p>
            <a:endParaRPr lang="es-ES" dirty="0">
              <a:solidFill>
                <a:schemeClr val="bg1"/>
              </a:solidFill>
              <a:latin typeface="Abadi" panose="020B0604020104020204" pitchFamily="34" charset="0"/>
            </a:endParaRPr>
          </a:p>
          <a:p>
            <a:r>
              <a:rPr lang="es-ES" dirty="0">
                <a:solidFill>
                  <a:schemeClr val="bg1"/>
                </a:solidFill>
                <a:latin typeface="Abadi" panose="020B0604020104020204" pitchFamily="34" charset="0"/>
              </a:rPr>
              <a:t>El servicio no funciona</a:t>
            </a:r>
            <a:br>
              <a:rPr lang="es-ES" dirty="0">
                <a:solidFill>
                  <a:schemeClr val="bg1"/>
                </a:solidFill>
                <a:latin typeface="Abadi" panose="020B0604020104020204" pitchFamily="34" charset="0"/>
              </a:rPr>
            </a:br>
            <a:r>
              <a:rPr lang="es-ES" dirty="0">
                <a:solidFill>
                  <a:schemeClr val="bg1"/>
                </a:solidFill>
                <a:latin typeface="Abadi" panose="020B0604020104020204" pitchFamily="34" charset="0"/>
              </a:rPr>
              <a:t>Transacción rechazada</a:t>
            </a:r>
            <a:endParaRPr lang="en-US" dirty="0">
              <a:solidFill>
                <a:schemeClr val="bg1"/>
              </a:solidFill>
              <a:latin typeface="Abadi" panose="020B0604020104020204" pitchFamily="34" charset="0"/>
            </a:endParaRPr>
          </a:p>
          <a:p>
            <a:endParaRPr lang="es-ES" sz="1000" dirty="0">
              <a:solidFill>
                <a:schemeClr val="bg1"/>
              </a:solidFill>
              <a:latin typeface="Abadi" panose="020B0604020104020204" pitchFamily="34" charset="0"/>
              <a:ea typeface="Source Code Pro Light"/>
              <a:cs typeface="Source Code Pro Light"/>
              <a:sym typeface="Source Code Pro Light"/>
            </a:endParaRPr>
          </a:p>
          <a:p>
            <a:endParaRPr lang="es-ES" sz="1000" dirty="0">
              <a:solidFill>
                <a:schemeClr val="bg1"/>
              </a:solidFill>
              <a:latin typeface="Abadi" panose="020B0604020104020204" pitchFamily="34" charset="0"/>
              <a:ea typeface="Source Code Pro Light"/>
              <a:cs typeface="Source Code Pro Light"/>
              <a:sym typeface="Source Code Pro Light"/>
            </a:endParaRPr>
          </a:p>
          <a:p>
            <a:br>
              <a:rPr lang="es" sz="1000" dirty="0">
                <a:solidFill>
                  <a:schemeClr val="bg1"/>
                </a:solidFill>
                <a:latin typeface="Abadi" panose="020B0604020104020204" pitchFamily="34" charset="0"/>
                <a:ea typeface="Source Code Pro Light"/>
                <a:cs typeface="Source Code Pro Light"/>
                <a:sym typeface="Source Code Pro Light"/>
              </a:rPr>
            </a:br>
            <a:endParaRPr sz="1000" dirty="0">
              <a:solidFill>
                <a:schemeClr val="bg1"/>
              </a:solidFill>
              <a:latin typeface="Abadi" panose="020B0604020104020204" pitchFamily="34" charset="0"/>
              <a:ea typeface="Source Code Pro Light"/>
              <a:cs typeface="Source Code Pro Light"/>
              <a:sym typeface="Source Code Pro Light"/>
            </a:endParaRPr>
          </a:p>
        </p:txBody>
      </p:sp>
    </p:spTree>
    <p:extLst>
      <p:ext uri="{BB962C8B-B14F-4D97-AF65-F5344CB8AC3E}">
        <p14:creationId xmlns:p14="http://schemas.microsoft.com/office/powerpoint/2010/main" val="99442926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9"/>
        <p:cNvGrpSpPr/>
        <p:nvPr/>
      </p:nvGrpSpPr>
      <p:grpSpPr>
        <a:xfrm>
          <a:off x="0" y="0"/>
          <a:ext cx="0" cy="0"/>
          <a:chOff x="0" y="0"/>
          <a:chExt cx="0" cy="0"/>
        </a:xfrm>
      </p:grpSpPr>
      <p:grpSp>
        <p:nvGrpSpPr>
          <p:cNvPr id="540" name="Google Shape;540;p27"/>
          <p:cNvGrpSpPr/>
          <p:nvPr/>
        </p:nvGrpSpPr>
        <p:grpSpPr>
          <a:xfrm flipH="1">
            <a:off x="4506136" y="2052076"/>
            <a:ext cx="4010826" cy="1463006"/>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480901" y="956046"/>
            <a:ext cx="4451245" cy="1517825"/>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CO" dirty="0">
                <a:solidFill>
                  <a:srgbClr val="F3F3F3"/>
                </a:solidFill>
              </a:rPr>
              <a:t>NUESTRO EQUIPO</a:t>
            </a:r>
            <a:endParaRPr dirty="0">
              <a:solidFill>
                <a:srgbClr val="F3F3F3"/>
              </a:solidFill>
            </a:endParaRPr>
          </a:p>
        </p:txBody>
      </p:sp>
      <p:sp>
        <p:nvSpPr>
          <p:cNvPr id="607" name="Google Shape;607;p27"/>
          <p:cNvSpPr txBox="1"/>
          <p:nvPr/>
        </p:nvSpPr>
        <p:spPr>
          <a:xfrm>
            <a:off x="2008599" y="1506877"/>
            <a:ext cx="2526826" cy="10241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1000" dirty="0">
                <a:solidFill>
                  <a:srgbClr val="F3F3F3"/>
                </a:solidFill>
                <a:latin typeface="Source Code Pro Light"/>
                <a:ea typeface="Source Code Pro Light"/>
                <a:cs typeface="Source Code Pro Light"/>
                <a:sym typeface="Source Code Pro Light"/>
              </a:rPr>
              <a:t>Estudiante de octavo semestre en ingeniería de sistemas.</a:t>
            </a:r>
            <a:endParaRPr lang="en-US" sz="1000" dirty="0">
              <a:solidFill>
                <a:srgbClr val="F3F3F3"/>
              </a:solidFill>
              <a:latin typeface="Source Code Pro Light"/>
              <a:ea typeface="Source Code Pro Light"/>
              <a:cs typeface="Source Code Pro Light"/>
              <a:sym typeface="Source Code Pro Light"/>
            </a:endParaRPr>
          </a:p>
        </p:txBody>
      </p:sp>
      <p:sp>
        <p:nvSpPr>
          <p:cNvPr id="608" name="Google Shape;608;p27"/>
          <p:cNvSpPr txBox="1"/>
          <p:nvPr/>
        </p:nvSpPr>
        <p:spPr>
          <a:xfrm>
            <a:off x="4508580" y="2619116"/>
            <a:ext cx="2657741" cy="9871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1000" dirty="0">
                <a:solidFill>
                  <a:srgbClr val="F3F3F3"/>
                </a:solidFill>
                <a:latin typeface="Source Code Pro Light"/>
                <a:ea typeface="Source Code Pro Light"/>
                <a:cs typeface="Source Code Pro Light"/>
                <a:sym typeface="Source Code Pro Light"/>
              </a:rPr>
              <a:t>Estudiante de decimo semestre en ingeniería industrial.</a:t>
            </a:r>
            <a:endParaRPr lang="en-US" sz="1000" dirty="0">
              <a:solidFill>
                <a:srgbClr val="F3F3F3"/>
              </a:solidFill>
              <a:latin typeface="Source Code Pro Light"/>
              <a:ea typeface="Source Code Pro Light"/>
              <a:cs typeface="Source Code Pro Light"/>
              <a:sym typeface="Source Code Pro Light"/>
            </a:endParaRPr>
          </a:p>
        </p:txBody>
      </p:sp>
      <p:sp>
        <p:nvSpPr>
          <p:cNvPr id="609" name="Google Shape;609;p27"/>
          <p:cNvSpPr txBox="1"/>
          <p:nvPr/>
        </p:nvSpPr>
        <p:spPr>
          <a:xfrm>
            <a:off x="1736099" y="995056"/>
            <a:ext cx="2558473" cy="56306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dirty="0">
                <a:solidFill>
                  <a:srgbClr val="F3F3F3"/>
                </a:solidFill>
                <a:latin typeface="Teko"/>
                <a:ea typeface="Teko"/>
                <a:cs typeface="Teko"/>
                <a:sym typeface="Teko"/>
              </a:rPr>
              <a:t>TORRES SEGURA DUCK JAMES ALEXANDER </a:t>
            </a:r>
          </a:p>
        </p:txBody>
      </p:sp>
      <p:sp>
        <p:nvSpPr>
          <p:cNvPr id="610" name="Google Shape;610;p27"/>
          <p:cNvSpPr txBox="1"/>
          <p:nvPr/>
        </p:nvSpPr>
        <p:spPr>
          <a:xfrm>
            <a:off x="4935682" y="2114783"/>
            <a:ext cx="2279770" cy="575729"/>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O" dirty="0">
                <a:solidFill>
                  <a:srgbClr val="F3F3F3"/>
                </a:solidFill>
                <a:latin typeface="Teko"/>
                <a:ea typeface="Teko"/>
                <a:cs typeface="Teko"/>
                <a:sym typeface="Teko"/>
              </a:rPr>
              <a:t>JUAN FELIPE TRUJILLO VALENCIA </a:t>
            </a:r>
          </a:p>
        </p:txBody>
      </p:sp>
      <p:pic>
        <p:nvPicPr>
          <p:cNvPr id="5" name="Imagen 4" descr="Imagen que contiene persona, interior, hombre, viendo&#10;&#10;Descripción generada automáticamente">
            <a:extLst>
              <a:ext uri="{FF2B5EF4-FFF2-40B4-BE49-F238E27FC236}">
                <a16:creationId xmlns:a16="http://schemas.microsoft.com/office/drawing/2014/main" id="{4AE398C1-C609-4622-80F5-8755FB69EF7B}"/>
              </a:ext>
            </a:extLst>
          </p:cNvPr>
          <p:cNvPicPr>
            <a:picLocks noChangeAspect="1"/>
          </p:cNvPicPr>
          <p:nvPr/>
        </p:nvPicPr>
        <p:blipFill>
          <a:blip r:embed="rId4"/>
          <a:stretch>
            <a:fillRect/>
          </a:stretch>
        </p:blipFill>
        <p:spPr>
          <a:xfrm>
            <a:off x="831915" y="1164630"/>
            <a:ext cx="1000362" cy="1022430"/>
          </a:xfrm>
          <a:prstGeom prst="ellipse">
            <a:avLst/>
          </a:prstGeom>
        </p:spPr>
      </p:pic>
      <p:grpSp>
        <p:nvGrpSpPr>
          <p:cNvPr id="53" name="Google Shape;584;p27">
            <a:extLst>
              <a:ext uri="{FF2B5EF4-FFF2-40B4-BE49-F238E27FC236}">
                <a16:creationId xmlns:a16="http://schemas.microsoft.com/office/drawing/2014/main" id="{7278F3D4-C9B2-49DA-A95A-C49B44230C55}"/>
              </a:ext>
            </a:extLst>
          </p:cNvPr>
          <p:cNvGrpSpPr/>
          <p:nvPr/>
        </p:nvGrpSpPr>
        <p:grpSpPr>
          <a:xfrm>
            <a:off x="645039" y="3285625"/>
            <a:ext cx="4451245" cy="1517825"/>
            <a:chOff x="238125" y="1662850"/>
            <a:chExt cx="7137300" cy="2369400"/>
          </a:xfrm>
        </p:grpSpPr>
        <p:sp>
          <p:nvSpPr>
            <p:cNvPr id="54" name="Google Shape;585;p27">
              <a:extLst>
                <a:ext uri="{FF2B5EF4-FFF2-40B4-BE49-F238E27FC236}">
                  <a16:creationId xmlns:a16="http://schemas.microsoft.com/office/drawing/2014/main" id="{BD2B611B-05FE-48FF-94BE-063C5F30ACEB}"/>
                </a:ext>
              </a:extLst>
            </p:cNvPr>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6;p27">
              <a:extLst>
                <a:ext uri="{FF2B5EF4-FFF2-40B4-BE49-F238E27FC236}">
                  <a16:creationId xmlns:a16="http://schemas.microsoft.com/office/drawing/2014/main" id="{E93C0483-1DE6-48D5-B2E1-2AD32B108D10}"/>
                </a:ext>
              </a:extLst>
            </p:cNvPr>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7;p27">
              <a:extLst>
                <a:ext uri="{FF2B5EF4-FFF2-40B4-BE49-F238E27FC236}">
                  <a16:creationId xmlns:a16="http://schemas.microsoft.com/office/drawing/2014/main" id="{B8F6E989-0768-4BE8-A512-B65BAE1FECA4}"/>
                </a:ext>
              </a:extLst>
            </p:cNvPr>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8;p27">
              <a:extLst>
                <a:ext uri="{FF2B5EF4-FFF2-40B4-BE49-F238E27FC236}">
                  <a16:creationId xmlns:a16="http://schemas.microsoft.com/office/drawing/2014/main" id="{19050D28-DE7B-4071-9650-C2C25AC356A3}"/>
                </a:ext>
              </a:extLst>
            </p:cNvPr>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9;p27">
              <a:extLst>
                <a:ext uri="{FF2B5EF4-FFF2-40B4-BE49-F238E27FC236}">
                  <a16:creationId xmlns:a16="http://schemas.microsoft.com/office/drawing/2014/main" id="{839405C5-64D5-4D0B-8DE2-EF5A30AD6F9D}"/>
                </a:ext>
              </a:extLst>
            </p:cNvPr>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0;p27">
              <a:extLst>
                <a:ext uri="{FF2B5EF4-FFF2-40B4-BE49-F238E27FC236}">
                  <a16:creationId xmlns:a16="http://schemas.microsoft.com/office/drawing/2014/main" id="{BF0848AD-27D2-4822-9AB5-E1A6DF8D1660}"/>
                </a:ext>
              </a:extLst>
            </p:cNvPr>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91;p27">
              <a:extLst>
                <a:ext uri="{FF2B5EF4-FFF2-40B4-BE49-F238E27FC236}">
                  <a16:creationId xmlns:a16="http://schemas.microsoft.com/office/drawing/2014/main" id="{0C39296C-00FD-4519-8727-9757A27DA2A8}"/>
                </a:ext>
              </a:extLst>
            </p:cNvPr>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2;p27">
              <a:extLst>
                <a:ext uri="{FF2B5EF4-FFF2-40B4-BE49-F238E27FC236}">
                  <a16:creationId xmlns:a16="http://schemas.microsoft.com/office/drawing/2014/main" id="{2184322D-FBC3-4889-B928-3A6C52A3EB1A}"/>
                </a:ext>
              </a:extLst>
            </p:cNvPr>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3;p27">
              <a:extLst>
                <a:ext uri="{FF2B5EF4-FFF2-40B4-BE49-F238E27FC236}">
                  <a16:creationId xmlns:a16="http://schemas.microsoft.com/office/drawing/2014/main" id="{8D053331-C3C5-4743-B795-589BCAF5B8DB}"/>
                </a:ext>
              </a:extLst>
            </p:cNvPr>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94;p27">
              <a:extLst>
                <a:ext uri="{FF2B5EF4-FFF2-40B4-BE49-F238E27FC236}">
                  <a16:creationId xmlns:a16="http://schemas.microsoft.com/office/drawing/2014/main" id="{E0E614F6-79C7-4333-A763-3F5B70F517D8}"/>
                </a:ext>
              </a:extLst>
            </p:cNvPr>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95;p27">
              <a:extLst>
                <a:ext uri="{FF2B5EF4-FFF2-40B4-BE49-F238E27FC236}">
                  <a16:creationId xmlns:a16="http://schemas.microsoft.com/office/drawing/2014/main" id="{A6F3D260-07A4-4C9E-B4AC-EFCCAD4AE009}"/>
                </a:ext>
              </a:extLst>
            </p:cNvPr>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6;p27">
              <a:extLst>
                <a:ext uri="{FF2B5EF4-FFF2-40B4-BE49-F238E27FC236}">
                  <a16:creationId xmlns:a16="http://schemas.microsoft.com/office/drawing/2014/main" id="{C346C83E-85FA-44EF-AC2E-74490CB3ABFC}"/>
                </a:ext>
              </a:extLst>
            </p:cNvPr>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97;p27">
              <a:extLst>
                <a:ext uri="{FF2B5EF4-FFF2-40B4-BE49-F238E27FC236}">
                  <a16:creationId xmlns:a16="http://schemas.microsoft.com/office/drawing/2014/main" id="{1156A232-C96E-400F-9167-9D30049B42FE}"/>
                </a:ext>
              </a:extLst>
            </p:cNvPr>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98;p27">
              <a:extLst>
                <a:ext uri="{FF2B5EF4-FFF2-40B4-BE49-F238E27FC236}">
                  <a16:creationId xmlns:a16="http://schemas.microsoft.com/office/drawing/2014/main" id="{4A1F5EDA-76DC-44C3-9959-833F898F1DE5}"/>
                </a:ext>
              </a:extLst>
            </p:cNvPr>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99;p27">
              <a:extLst>
                <a:ext uri="{FF2B5EF4-FFF2-40B4-BE49-F238E27FC236}">
                  <a16:creationId xmlns:a16="http://schemas.microsoft.com/office/drawing/2014/main" id="{3A08F023-6880-40CF-B736-BC9D76DB40E4}"/>
                </a:ext>
              </a:extLst>
            </p:cNvPr>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0;p27">
              <a:extLst>
                <a:ext uri="{FF2B5EF4-FFF2-40B4-BE49-F238E27FC236}">
                  <a16:creationId xmlns:a16="http://schemas.microsoft.com/office/drawing/2014/main" id="{36851DCF-AEFB-4D21-A772-085ED57C0769}"/>
                </a:ext>
              </a:extLst>
            </p:cNvPr>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1;p27">
              <a:extLst>
                <a:ext uri="{FF2B5EF4-FFF2-40B4-BE49-F238E27FC236}">
                  <a16:creationId xmlns:a16="http://schemas.microsoft.com/office/drawing/2014/main" id="{D31AF935-70B5-485A-AE06-A4224E95A85C}"/>
                </a:ext>
              </a:extLst>
            </p:cNvPr>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02;p27">
              <a:extLst>
                <a:ext uri="{FF2B5EF4-FFF2-40B4-BE49-F238E27FC236}">
                  <a16:creationId xmlns:a16="http://schemas.microsoft.com/office/drawing/2014/main" id="{48B0683F-7204-4D61-9D19-C58381E650CB}"/>
                </a:ext>
              </a:extLst>
            </p:cNvPr>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03;p27">
              <a:extLst>
                <a:ext uri="{FF2B5EF4-FFF2-40B4-BE49-F238E27FC236}">
                  <a16:creationId xmlns:a16="http://schemas.microsoft.com/office/drawing/2014/main" id="{BE311F8B-8FFA-48CD-B04E-715FBA850733}"/>
                </a:ext>
              </a:extLst>
            </p:cNvPr>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04;p27">
              <a:extLst>
                <a:ext uri="{FF2B5EF4-FFF2-40B4-BE49-F238E27FC236}">
                  <a16:creationId xmlns:a16="http://schemas.microsoft.com/office/drawing/2014/main" id="{F773AB2F-D1AD-4FF2-9502-E2DC39A60887}"/>
                </a:ext>
              </a:extLst>
            </p:cNvPr>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05;p27">
              <a:extLst>
                <a:ext uri="{FF2B5EF4-FFF2-40B4-BE49-F238E27FC236}">
                  <a16:creationId xmlns:a16="http://schemas.microsoft.com/office/drawing/2014/main" id="{44FEB5F9-6097-48A4-AA59-260330D72F63}"/>
                </a:ext>
              </a:extLst>
            </p:cNvPr>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07;p27">
            <a:extLst>
              <a:ext uri="{FF2B5EF4-FFF2-40B4-BE49-F238E27FC236}">
                <a16:creationId xmlns:a16="http://schemas.microsoft.com/office/drawing/2014/main" id="{74E46528-CB68-4951-8360-27CD4DB8AAD8}"/>
              </a:ext>
            </a:extLst>
          </p:cNvPr>
          <p:cNvSpPr txBox="1"/>
          <p:nvPr/>
        </p:nvSpPr>
        <p:spPr>
          <a:xfrm>
            <a:off x="2172737" y="3836456"/>
            <a:ext cx="2526826" cy="102415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MX" sz="1000" dirty="0">
                <a:solidFill>
                  <a:srgbClr val="F3F3F3"/>
                </a:solidFill>
                <a:latin typeface="Source Code Pro Light"/>
                <a:ea typeface="Source Code Pro Light"/>
                <a:cs typeface="Source Code Pro Light"/>
                <a:sym typeface="Source Code Pro Light"/>
              </a:rPr>
              <a:t>Estudiante de noveno semestre en ingeniería industrial.</a:t>
            </a:r>
            <a:endParaRPr lang="en-US" sz="1000" dirty="0">
              <a:solidFill>
                <a:srgbClr val="F3F3F3"/>
              </a:solidFill>
              <a:latin typeface="Source Code Pro Light"/>
              <a:ea typeface="Source Code Pro Light"/>
              <a:cs typeface="Source Code Pro Light"/>
              <a:sym typeface="Source Code Pro Light"/>
            </a:endParaRPr>
          </a:p>
        </p:txBody>
      </p:sp>
      <p:sp>
        <p:nvSpPr>
          <p:cNvPr id="76" name="Google Shape;609;p27">
            <a:extLst>
              <a:ext uri="{FF2B5EF4-FFF2-40B4-BE49-F238E27FC236}">
                <a16:creationId xmlns:a16="http://schemas.microsoft.com/office/drawing/2014/main" id="{D4ACD7BC-F88C-4B77-8C89-558B1DD7C258}"/>
              </a:ext>
            </a:extLst>
          </p:cNvPr>
          <p:cNvSpPr txBox="1"/>
          <p:nvPr/>
        </p:nvSpPr>
        <p:spPr>
          <a:xfrm>
            <a:off x="2038949" y="3324266"/>
            <a:ext cx="2558473" cy="56306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lang="pt-BR" dirty="0">
              <a:solidFill>
                <a:srgbClr val="F3F3F3"/>
              </a:solidFill>
              <a:latin typeface="Teko"/>
              <a:ea typeface="Teko"/>
              <a:cs typeface="Teko"/>
              <a:sym typeface="Teko"/>
            </a:endParaRPr>
          </a:p>
          <a:p>
            <a:pPr marL="0" lvl="0" indent="0" algn="l" rtl="0">
              <a:spcBef>
                <a:spcPts val="0"/>
              </a:spcBef>
              <a:spcAft>
                <a:spcPts val="0"/>
              </a:spcAft>
              <a:buNone/>
            </a:pPr>
            <a:r>
              <a:rPr lang="pt-BR" dirty="0">
                <a:solidFill>
                  <a:srgbClr val="F3F3F3"/>
                </a:solidFill>
                <a:latin typeface="Teko"/>
                <a:ea typeface="Teko"/>
                <a:cs typeface="Teko"/>
                <a:sym typeface="Teko"/>
              </a:rPr>
              <a:t>PACHON RINCON NELSON SANTIAGO</a:t>
            </a:r>
          </a:p>
        </p:txBody>
      </p:sp>
      <p:pic>
        <p:nvPicPr>
          <p:cNvPr id="9" name="Imagen 8" descr="Un hombre en traje posando para fotografia&#10;&#10;Descripción generada automáticamente">
            <a:extLst>
              <a:ext uri="{FF2B5EF4-FFF2-40B4-BE49-F238E27FC236}">
                <a16:creationId xmlns:a16="http://schemas.microsoft.com/office/drawing/2014/main" id="{8064AB81-695E-4791-BBBE-E586967B5406}"/>
              </a:ext>
            </a:extLst>
          </p:cNvPr>
          <p:cNvPicPr>
            <a:picLocks noChangeAspect="1"/>
          </p:cNvPicPr>
          <p:nvPr/>
        </p:nvPicPr>
        <p:blipFill>
          <a:blip r:embed="rId5"/>
          <a:stretch>
            <a:fillRect/>
          </a:stretch>
        </p:blipFill>
        <p:spPr>
          <a:xfrm>
            <a:off x="983750" y="3463785"/>
            <a:ext cx="1052479" cy="1071296"/>
          </a:xfrm>
          <a:prstGeom prst="ellipse">
            <a:avLst/>
          </a:prstGeom>
        </p:spPr>
      </p:pic>
      <p:pic>
        <p:nvPicPr>
          <p:cNvPr id="10" name="Imagen 9">
            <a:extLst>
              <a:ext uri="{FF2B5EF4-FFF2-40B4-BE49-F238E27FC236}">
                <a16:creationId xmlns:a16="http://schemas.microsoft.com/office/drawing/2014/main" id="{522F4DD3-106B-4308-97C8-C39C00A81F12}"/>
              </a:ext>
            </a:extLst>
          </p:cNvPr>
          <p:cNvPicPr>
            <a:picLocks noChangeAspect="1"/>
          </p:cNvPicPr>
          <p:nvPr/>
        </p:nvPicPr>
        <p:blipFill>
          <a:blip r:embed="rId6"/>
          <a:stretch>
            <a:fillRect/>
          </a:stretch>
        </p:blipFill>
        <p:spPr>
          <a:xfrm>
            <a:off x="7277289" y="2225852"/>
            <a:ext cx="968056" cy="1040289"/>
          </a:xfrm>
          <a:prstGeom prst="ellipse">
            <a:avLst/>
          </a:prstGeom>
        </p:spPr>
      </p:pic>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pic>
        <p:nvPicPr>
          <p:cNvPr id="5" name="Imagen 4"/>
          <p:cNvPicPr/>
          <p:nvPr/>
        </p:nvPicPr>
        <p:blipFill>
          <a:blip r:embed="rId3"/>
          <a:stretch>
            <a:fillRect/>
          </a:stretch>
        </p:blipFill>
        <p:spPr>
          <a:xfrm>
            <a:off x="1191828" y="876558"/>
            <a:ext cx="6736435" cy="4007169"/>
          </a:xfrm>
          <a:prstGeom prst="rect">
            <a:avLst/>
          </a:prstGeom>
        </p:spPr>
      </p:pic>
    </p:spTree>
    <p:extLst>
      <p:ext uri="{BB962C8B-B14F-4D97-AF65-F5344CB8AC3E}">
        <p14:creationId xmlns:p14="http://schemas.microsoft.com/office/powerpoint/2010/main" val="83900720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pic>
        <p:nvPicPr>
          <p:cNvPr id="4" name="Imagen 3"/>
          <p:cNvPicPr/>
          <p:nvPr/>
        </p:nvPicPr>
        <p:blipFill>
          <a:blip r:embed="rId3"/>
          <a:stretch>
            <a:fillRect/>
          </a:stretch>
        </p:blipFill>
        <p:spPr>
          <a:xfrm>
            <a:off x="1160026" y="798047"/>
            <a:ext cx="6861755" cy="4085680"/>
          </a:xfrm>
          <a:prstGeom prst="rect">
            <a:avLst/>
          </a:prstGeom>
        </p:spPr>
      </p:pic>
    </p:spTree>
    <p:extLst>
      <p:ext uri="{BB962C8B-B14F-4D97-AF65-F5344CB8AC3E}">
        <p14:creationId xmlns:p14="http://schemas.microsoft.com/office/powerpoint/2010/main" val="427001846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pic>
        <p:nvPicPr>
          <p:cNvPr id="5" name="Imagen 4"/>
          <p:cNvPicPr/>
          <p:nvPr/>
        </p:nvPicPr>
        <p:blipFill>
          <a:blip r:embed="rId3"/>
          <a:stretch>
            <a:fillRect/>
          </a:stretch>
        </p:blipFill>
        <p:spPr>
          <a:xfrm>
            <a:off x="1492536" y="798047"/>
            <a:ext cx="6172720" cy="4271732"/>
          </a:xfrm>
          <a:prstGeom prst="rect">
            <a:avLst/>
          </a:prstGeom>
        </p:spPr>
      </p:pic>
    </p:spTree>
    <p:extLst>
      <p:ext uri="{BB962C8B-B14F-4D97-AF65-F5344CB8AC3E}">
        <p14:creationId xmlns:p14="http://schemas.microsoft.com/office/powerpoint/2010/main" val="888553080"/>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pic>
        <p:nvPicPr>
          <p:cNvPr id="4" name="Imagen 3"/>
          <p:cNvPicPr/>
          <p:nvPr/>
        </p:nvPicPr>
        <p:blipFill>
          <a:blip r:embed="rId3"/>
          <a:stretch>
            <a:fillRect/>
          </a:stretch>
        </p:blipFill>
        <p:spPr>
          <a:xfrm>
            <a:off x="1438964" y="798047"/>
            <a:ext cx="6279864" cy="4231153"/>
          </a:xfrm>
          <a:prstGeom prst="rect">
            <a:avLst/>
          </a:prstGeom>
        </p:spPr>
      </p:pic>
    </p:spTree>
    <p:extLst>
      <p:ext uri="{BB962C8B-B14F-4D97-AF65-F5344CB8AC3E}">
        <p14:creationId xmlns:p14="http://schemas.microsoft.com/office/powerpoint/2010/main" val="178624442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4" y="280555"/>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pic>
        <p:nvPicPr>
          <p:cNvPr id="5" name="Imagen 4"/>
          <p:cNvPicPr/>
          <p:nvPr/>
        </p:nvPicPr>
        <p:blipFill>
          <a:blip r:embed="rId3"/>
          <a:stretch>
            <a:fillRect/>
          </a:stretch>
        </p:blipFill>
        <p:spPr>
          <a:xfrm>
            <a:off x="1772831" y="1244856"/>
            <a:ext cx="5612130" cy="1313180"/>
          </a:xfrm>
          <a:prstGeom prst="rect">
            <a:avLst/>
          </a:prstGeom>
        </p:spPr>
      </p:pic>
      <p:pic>
        <p:nvPicPr>
          <p:cNvPr id="6" name="Imagen 5"/>
          <p:cNvPicPr/>
          <p:nvPr/>
        </p:nvPicPr>
        <p:blipFill>
          <a:blip r:embed="rId4"/>
          <a:stretch>
            <a:fillRect/>
          </a:stretch>
        </p:blipFill>
        <p:spPr>
          <a:xfrm>
            <a:off x="1772831" y="2615186"/>
            <a:ext cx="3162300" cy="952500"/>
          </a:xfrm>
          <a:prstGeom prst="rect">
            <a:avLst/>
          </a:prstGeom>
        </p:spPr>
      </p:pic>
    </p:spTree>
    <p:extLst>
      <p:ext uri="{BB962C8B-B14F-4D97-AF65-F5344CB8AC3E}">
        <p14:creationId xmlns:p14="http://schemas.microsoft.com/office/powerpoint/2010/main" val="379381083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3" y="172539"/>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graphicFrame>
        <p:nvGraphicFramePr>
          <p:cNvPr id="2" name="Tabla 1"/>
          <p:cNvGraphicFramePr>
            <a:graphicFrameLocks noGrp="1"/>
          </p:cNvGraphicFramePr>
          <p:nvPr/>
        </p:nvGraphicFramePr>
        <p:xfrm>
          <a:off x="1776006" y="670874"/>
          <a:ext cx="5605780" cy="16459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1365472305"/>
                    </a:ext>
                  </a:extLst>
                </a:gridCol>
                <a:gridCol w="2802890">
                  <a:extLst>
                    <a:ext uri="{9D8B030D-6E8A-4147-A177-3AD203B41FA5}">
                      <a16:colId xmlns:a16="http://schemas.microsoft.com/office/drawing/2014/main" val="1260583055"/>
                    </a:ext>
                  </a:extLst>
                </a:gridCol>
              </a:tblGrid>
              <a:tr h="0">
                <a:tc gridSpan="2">
                  <a:txBody>
                    <a:bodyPr/>
                    <a:lstStyle/>
                    <a:p>
                      <a:pPr algn="ctr">
                        <a:spcAft>
                          <a:spcPts val="0"/>
                        </a:spcAft>
                      </a:pPr>
                      <a:r>
                        <a:rPr lang="es-ES_tradnl" sz="1200" dirty="0">
                          <a:effectLst/>
                        </a:rPr>
                        <a:t>ESCENARIO PESIMISTA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11206182"/>
                  </a:ext>
                </a:extLst>
              </a:tr>
              <a:tr h="0">
                <a:tc>
                  <a:txBody>
                    <a:bodyPr/>
                    <a:lstStyle/>
                    <a:p>
                      <a:pPr>
                        <a:spcAft>
                          <a:spcPts val="0"/>
                        </a:spcAft>
                      </a:pPr>
                      <a:r>
                        <a:rPr lang="es-ES_tradnl" sz="1200">
                          <a:effectLst/>
                        </a:rPr>
                        <a:t>Usuarios estimados estrategia SEO paga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177.550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917083"/>
                  </a:ext>
                </a:extLst>
              </a:tr>
              <a:tr h="0">
                <a:tc>
                  <a:txBody>
                    <a:bodyPr/>
                    <a:lstStyle/>
                    <a:p>
                      <a:pPr algn="just">
                        <a:spcAft>
                          <a:spcPts val="0"/>
                        </a:spcAft>
                      </a:pPr>
                      <a:r>
                        <a:rPr lang="es-ES_tradnl" sz="1200">
                          <a:effectLst/>
                        </a:rPr>
                        <a:t>Potenciales usuarios por medio de estrategia SEO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106.530 (60%)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1753479"/>
                  </a:ext>
                </a:extLst>
              </a:tr>
              <a:tr h="0">
                <a:tc>
                  <a:txBody>
                    <a:bodyPr/>
                    <a:lstStyle/>
                    <a:p>
                      <a:pPr algn="just">
                        <a:spcAft>
                          <a:spcPts val="0"/>
                        </a:spcAft>
                      </a:pPr>
                      <a:r>
                        <a:rPr lang="es-ES_tradnl" sz="1200">
                          <a:effectLst/>
                        </a:rPr>
                        <a:t>Impresiones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177.507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5900000"/>
                  </a:ext>
                </a:extLst>
              </a:tr>
              <a:tr h="0">
                <a:tc>
                  <a:txBody>
                    <a:bodyPr/>
                    <a:lstStyle/>
                    <a:p>
                      <a:pPr algn="just">
                        <a:spcAft>
                          <a:spcPts val="0"/>
                        </a:spcAft>
                      </a:pPr>
                      <a:r>
                        <a:rPr lang="es-ES_tradnl" sz="1200">
                          <a:effectLst/>
                        </a:rPr>
                        <a:t>Clicks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12.163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5549539"/>
                  </a:ext>
                </a:extLst>
              </a:tr>
              <a:tr h="0">
                <a:tc>
                  <a:txBody>
                    <a:bodyPr/>
                    <a:lstStyle/>
                    <a:p>
                      <a:pPr algn="just">
                        <a:spcAft>
                          <a:spcPts val="0"/>
                        </a:spcAft>
                      </a:pPr>
                      <a:r>
                        <a:rPr lang="es-ES_tradnl" sz="1200">
                          <a:effectLst/>
                        </a:rPr>
                        <a:t>CTR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6,85 %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2728663"/>
                  </a:ext>
                </a:extLst>
              </a:tr>
              <a:tr h="0">
                <a:tc>
                  <a:txBody>
                    <a:bodyPr/>
                    <a:lstStyle/>
                    <a:p>
                      <a:pPr algn="just">
                        <a:spcAft>
                          <a:spcPts val="0"/>
                        </a:spcAft>
                      </a:pPr>
                      <a:r>
                        <a:rPr lang="es-ES_tradnl" sz="1200">
                          <a:effectLst/>
                        </a:rPr>
                        <a:t>% Conversión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15.000/106.530 * 100 % = 14,08 %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1301106"/>
                  </a:ext>
                </a:extLst>
              </a:tr>
            </a:tbl>
          </a:graphicData>
        </a:graphic>
      </p:graphicFrame>
      <p:graphicFrame>
        <p:nvGraphicFramePr>
          <p:cNvPr id="3" name="Tabla 2"/>
          <p:cNvGraphicFramePr>
            <a:graphicFrameLocks noGrp="1"/>
          </p:cNvGraphicFramePr>
          <p:nvPr/>
        </p:nvGraphicFramePr>
        <p:xfrm>
          <a:off x="1776006" y="2431472"/>
          <a:ext cx="5605780" cy="16459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1860634450"/>
                    </a:ext>
                  </a:extLst>
                </a:gridCol>
                <a:gridCol w="2802890">
                  <a:extLst>
                    <a:ext uri="{9D8B030D-6E8A-4147-A177-3AD203B41FA5}">
                      <a16:colId xmlns:a16="http://schemas.microsoft.com/office/drawing/2014/main" val="3642578761"/>
                    </a:ext>
                  </a:extLst>
                </a:gridCol>
              </a:tblGrid>
              <a:tr h="175664">
                <a:tc gridSpan="2">
                  <a:txBody>
                    <a:bodyPr/>
                    <a:lstStyle/>
                    <a:p>
                      <a:pPr algn="ctr">
                        <a:spcAft>
                          <a:spcPts val="0"/>
                        </a:spcAft>
                      </a:pPr>
                      <a:r>
                        <a:rPr lang="es-ES_tradnl" sz="1200">
                          <a:effectLst/>
                        </a:rPr>
                        <a:t>ESCENARIO PROMEDIO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441915132"/>
                  </a:ext>
                </a:extLst>
              </a:tr>
              <a:tr h="0">
                <a:tc>
                  <a:txBody>
                    <a:bodyPr/>
                    <a:lstStyle/>
                    <a:p>
                      <a:pPr>
                        <a:spcAft>
                          <a:spcPts val="0"/>
                        </a:spcAft>
                      </a:pPr>
                      <a:r>
                        <a:rPr lang="es-ES_tradnl" sz="1200">
                          <a:effectLst/>
                        </a:rPr>
                        <a:t>Usuarios estimados estrategia SEO paga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236.745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012915"/>
                  </a:ext>
                </a:extLst>
              </a:tr>
              <a:tr h="0">
                <a:tc>
                  <a:txBody>
                    <a:bodyPr/>
                    <a:lstStyle/>
                    <a:p>
                      <a:pPr algn="just">
                        <a:spcAft>
                          <a:spcPts val="0"/>
                        </a:spcAft>
                      </a:pPr>
                      <a:r>
                        <a:rPr lang="es-ES_tradnl" sz="1200">
                          <a:effectLst/>
                        </a:rPr>
                        <a:t>Potenciales usuarios por medio de estrategia SEO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142.047 (60%)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5393433"/>
                  </a:ext>
                </a:extLst>
              </a:tr>
              <a:tr h="0">
                <a:tc>
                  <a:txBody>
                    <a:bodyPr/>
                    <a:lstStyle/>
                    <a:p>
                      <a:pPr algn="just">
                        <a:spcAft>
                          <a:spcPts val="0"/>
                        </a:spcAft>
                      </a:pPr>
                      <a:r>
                        <a:rPr lang="es-ES_tradnl" sz="1200">
                          <a:effectLst/>
                        </a:rPr>
                        <a:t>Impresiones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236.679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1861818"/>
                  </a:ext>
                </a:extLst>
              </a:tr>
              <a:tr h="0">
                <a:tc>
                  <a:txBody>
                    <a:bodyPr/>
                    <a:lstStyle/>
                    <a:p>
                      <a:pPr algn="just">
                        <a:spcAft>
                          <a:spcPts val="0"/>
                        </a:spcAft>
                      </a:pPr>
                      <a:r>
                        <a:rPr lang="es-ES_tradnl" sz="1200">
                          <a:effectLst/>
                        </a:rPr>
                        <a:t>Clicks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16.218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2955723"/>
                  </a:ext>
                </a:extLst>
              </a:tr>
              <a:tr h="0">
                <a:tc>
                  <a:txBody>
                    <a:bodyPr/>
                    <a:lstStyle/>
                    <a:p>
                      <a:pPr algn="just">
                        <a:spcAft>
                          <a:spcPts val="0"/>
                        </a:spcAft>
                      </a:pPr>
                      <a:r>
                        <a:rPr lang="es-ES_tradnl" sz="1200" dirty="0">
                          <a:effectLst/>
                        </a:rPr>
                        <a:t>CTR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6,85 %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4571858"/>
                  </a:ext>
                </a:extLst>
              </a:tr>
              <a:tr h="0">
                <a:tc>
                  <a:txBody>
                    <a:bodyPr/>
                    <a:lstStyle/>
                    <a:p>
                      <a:pPr algn="just">
                        <a:spcAft>
                          <a:spcPts val="0"/>
                        </a:spcAft>
                      </a:pPr>
                      <a:r>
                        <a:rPr lang="es-ES_tradnl" sz="1200">
                          <a:effectLst/>
                        </a:rPr>
                        <a:t>% Conversión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15.000/142.047 * 100 % = 10.55 %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391519"/>
                  </a:ext>
                </a:extLst>
              </a:tr>
            </a:tbl>
          </a:graphicData>
        </a:graphic>
      </p:graphicFrame>
    </p:spTree>
    <p:extLst>
      <p:ext uri="{BB962C8B-B14F-4D97-AF65-F5344CB8AC3E}">
        <p14:creationId xmlns:p14="http://schemas.microsoft.com/office/powerpoint/2010/main" val="264071083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3" y="172539"/>
            <a:ext cx="4450125" cy="517492"/>
          </a:xfrm>
          <a:prstGeom prst="rect">
            <a:avLst/>
          </a:prstGeom>
        </p:spPr>
        <p:txBody>
          <a:bodyPr spcFirstLastPara="1" wrap="square" lIns="91425" tIns="91425" rIns="91425" bIns="91425" anchor="b" anchorCtr="0">
            <a:noAutofit/>
          </a:bodyPr>
          <a:lstStyle/>
          <a:p>
            <a:r>
              <a:rPr lang="es-ES_tradnl" b="1" dirty="0">
                <a:latin typeface="Abadi" panose="020B0604020202020204" charset="0"/>
              </a:rPr>
              <a:t>Estrategia (SEO paga)</a:t>
            </a:r>
            <a:endParaRPr lang="en-US" dirty="0">
              <a:latin typeface="Abadi" panose="020B0604020202020204" charset="0"/>
            </a:endParaRPr>
          </a:p>
        </p:txBody>
      </p:sp>
      <p:graphicFrame>
        <p:nvGraphicFramePr>
          <p:cNvPr id="4" name="Tabla 3"/>
          <p:cNvGraphicFramePr>
            <a:graphicFrameLocks noGrp="1"/>
          </p:cNvGraphicFramePr>
          <p:nvPr>
            <p:extLst>
              <p:ext uri="{D42A27DB-BD31-4B8C-83A1-F6EECF244321}">
                <p14:modId xmlns:p14="http://schemas.microsoft.com/office/powerpoint/2010/main" val="2614716444"/>
              </p:ext>
            </p:extLst>
          </p:nvPr>
        </p:nvGraphicFramePr>
        <p:xfrm>
          <a:off x="1776005" y="975764"/>
          <a:ext cx="5605780" cy="16459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196947285"/>
                    </a:ext>
                  </a:extLst>
                </a:gridCol>
                <a:gridCol w="2802890">
                  <a:extLst>
                    <a:ext uri="{9D8B030D-6E8A-4147-A177-3AD203B41FA5}">
                      <a16:colId xmlns:a16="http://schemas.microsoft.com/office/drawing/2014/main" val="953196812"/>
                    </a:ext>
                  </a:extLst>
                </a:gridCol>
              </a:tblGrid>
              <a:tr h="0">
                <a:tc gridSpan="2">
                  <a:txBody>
                    <a:bodyPr/>
                    <a:lstStyle/>
                    <a:p>
                      <a:pPr algn="ctr">
                        <a:spcAft>
                          <a:spcPts val="0"/>
                        </a:spcAft>
                      </a:pPr>
                      <a:r>
                        <a:rPr lang="es-ES_tradnl" sz="1200" dirty="0">
                          <a:effectLst/>
                        </a:rPr>
                        <a:t>ESCENARIO OPTIMISTA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698043326"/>
                  </a:ext>
                </a:extLst>
              </a:tr>
              <a:tr h="0">
                <a:tc>
                  <a:txBody>
                    <a:bodyPr/>
                    <a:lstStyle/>
                    <a:p>
                      <a:pPr>
                        <a:spcAft>
                          <a:spcPts val="0"/>
                        </a:spcAft>
                      </a:pPr>
                      <a:r>
                        <a:rPr lang="es-ES_tradnl" sz="1200">
                          <a:effectLst/>
                        </a:rPr>
                        <a:t>Usuarios estimados estrategia SEO paga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295.940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5535647"/>
                  </a:ext>
                </a:extLst>
              </a:tr>
              <a:tr h="0">
                <a:tc>
                  <a:txBody>
                    <a:bodyPr/>
                    <a:lstStyle/>
                    <a:p>
                      <a:pPr algn="just">
                        <a:spcAft>
                          <a:spcPts val="0"/>
                        </a:spcAft>
                      </a:pPr>
                      <a:r>
                        <a:rPr lang="es-ES_tradnl" sz="1200">
                          <a:effectLst/>
                        </a:rPr>
                        <a:t>Potenciales usuarios por medio de estrategia SEO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177.564 (60%)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863278"/>
                  </a:ext>
                </a:extLst>
              </a:tr>
              <a:tr h="0">
                <a:tc>
                  <a:txBody>
                    <a:bodyPr/>
                    <a:lstStyle/>
                    <a:p>
                      <a:pPr algn="just">
                        <a:spcAft>
                          <a:spcPts val="0"/>
                        </a:spcAft>
                      </a:pPr>
                      <a:r>
                        <a:rPr lang="es-ES_tradnl" sz="1200">
                          <a:effectLst/>
                        </a:rPr>
                        <a:t>Impresiones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295.851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4945035"/>
                  </a:ext>
                </a:extLst>
              </a:tr>
              <a:tr h="0">
                <a:tc>
                  <a:txBody>
                    <a:bodyPr/>
                    <a:lstStyle/>
                    <a:p>
                      <a:pPr algn="just">
                        <a:spcAft>
                          <a:spcPts val="0"/>
                        </a:spcAft>
                      </a:pPr>
                      <a:r>
                        <a:rPr lang="es-ES_tradnl" sz="1200">
                          <a:effectLst/>
                        </a:rPr>
                        <a:t>Clicks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20.272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3642850"/>
                  </a:ext>
                </a:extLst>
              </a:tr>
              <a:tr h="0">
                <a:tc>
                  <a:txBody>
                    <a:bodyPr/>
                    <a:lstStyle/>
                    <a:p>
                      <a:pPr algn="just">
                        <a:spcAft>
                          <a:spcPts val="0"/>
                        </a:spcAft>
                      </a:pPr>
                      <a:r>
                        <a:rPr lang="es-ES_tradnl" sz="1200">
                          <a:effectLst/>
                        </a:rPr>
                        <a:t>CTR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6,85 %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2470324"/>
                  </a:ext>
                </a:extLst>
              </a:tr>
              <a:tr h="0">
                <a:tc>
                  <a:txBody>
                    <a:bodyPr/>
                    <a:lstStyle/>
                    <a:p>
                      <a:pPr algn="just">
                        <a:spcAft>
                          <a:spcPts val="0"/>
                        </a:spcAft>
                      </a:pPr>
                      <a:r>
                        <a:rPr lang="es-ES_tradnl" sz="1200">
                          <a:effectLst/>
                        </a:rPr>
                        <a:t>% Conversión (mensual)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15.000/177.564 * 100 % = 8,44 %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4680906"/>
                  </a:ext>
                </a:extLst>
              </a:tr>
            </a:tbl>
          </a:graphicData>
        </a:graphic>
      </p:graphicFrame>
    </p:spTree>
    <p:extLst>
      <p:ext uri="{BB962C8B-B14F-4D97-AF65-F5344CB8AC3E}">
        <p14:creationId xmlns:p14="http://schemas.microsoft.com/office/powerpoint/2010/main" val="186056112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3" y="172539"/>
            <a:ext cx="4450125" cy="517492"/>
          </a:xfrm>
          <a:prstGeom prst="rect">
            <a:avLst/>
          </a:prstGeom>
        </p:spPr>
        <p:txBody>
          <a:bodyPr spcFirstLastPara="1" wrap="square" lIns="91425" tIns="91425" rIns="91425" bIns="91425" anchor="b" anchorCtr="0">
            <a:noAutofit/>
          </a:bodyPr>
          <a:lstStyle/>
          <a:p>
            <a:r>
              <a:rPr lang="es-ES_tradnl" b="1" dirty="0" err="1">
                <a:latin typeface="Abadi" panose="020B0604020202020204" charset="0"/>
              </a:rPr>
              <a:t>KPIs</a:t>
            </a:r>
            <a:r>
              <a:rPr lang="es-ES_tradnl" b="1" dirty="0">
                <a:latin typeface="Abadi" panose="020B0604020202020204" charset="0"/>
              </a:rPr>
              <a:t> a medir </a:t>
            </a:r>
            <a:endParaRPr lang="en-US" dirty="0">
              <a:latin typeface="Abadi" panose="020B0604020202020204" charset="0"/>
            </a:endParaRPr>
          </a:p>
        </p:txBody>
      </p:sp>
      <p:graphicFrame>
        <p:nvGraphicFramePr>
          <p:cNvPr id="2" name="Tabla 1"/>
          <p:cNvGraphicFramePr>
            <a:graphicFrameLocks noGrp="1"/>
          </p:cNvGraphicFramePr>
          <p:nvPr/>
        </p:nvGraphicFramePr>
        <p:xfrm>
          <a:off x="1776005" y="1102533"/>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3338568836"/>
                    </a:ext>
                  </a:extLst>
                </a:gridCol>
                <a:gridCol w="2802890">
                  <a:extLst>
                    <a:ext uri="{9D8B030D-6E8A-4147-A177-3AD203B41FA5}">
                      <a16:colId xmlns:a16="http://schemas.microsoft.com/office/drawing/2014/main" val="3025153005"/>
                    </a:ext>
                  </a:extLst>
                </a:gridCol>
              </a:tblGrid>
              <a:tr h="0">
                <a:tc gridSpan="2">
                  <a:txBody>
                    <a:bodyPr/>
                    <a:lstStyle/>
                    <a:p>
                      <a:pPr marL="457200" algn="ctr">
                        <a:spcAft>
                          <a:spcPts val="0"/>
                        </a:spcAft>
                      </a:pPr>
                      <a:r>
                        <a:rPr lang="es-ES_tradnl" sz="1200">
                          <a:effectLst/>
                        </a:rPr>
                        <a:t>#Usuarios SEO pago / #Usuarios totales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719193396"/>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142.047 mensuales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5118897"/>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177.564 mensuales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0715880"/>
                  </a:ext>
                </a:extLst>
              </a:tr>
              <a:tr h="0">
                <a:tc>
                  <a:txBody>
                    <a:bodyPr/>
                    <a:lstStyle/>
                    <a:p>
                      <a:pPr algn="just">
                        <a:spcAft>
                          <a:spcPts val="0"/>
                        </a:spcAft>
                      </a:pPr>
                      <a:r>
                        <a:rPr lang="es-ES_tradnl" sz="1200">
                          <a:effectLst/>
                        </a:rPr>
                        <a:t>Valor pesimista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106.530 mensuales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382646"/>
                  </a:ext>
                </a:extLst>
              </a:tr>
            </a:tbl>
          </a:graphicData>
        </a:graphic>
      </p:graphicFrame>
      <p:graphicFrame>
        <p:nvGraphicFramePr>
          <p:cNvPr id="3" name="Tabla 2"/>
          <p:cNvGraphicFramePr>
            <a:graphicFrameLocks noGrp="1"/>
          </p:cNvGraphicFramePr>
          <p:nvPr/>
        </p:nvGraphicFramePr>
        <p:xfrm>
          <a:off x="1776005" y="2172797"/>
          <a:ext cx="5605780" cy="731520"/>
        </p:xfrm>
        <a:graphic>
          <a:graphicData uri="http://schemas.openxmlformats.org/drawingml/2006/table">
            <a:tbl>
              <a:tblPr firstRow="1" firstCol="1" bandRow="1">
                <a:tableStyleId>{073A0DAA-6AF3-43AB-8588-CEC1D06C72B9}</a:tableStyleId>
              </a:tblPr>
              <a:tblGrid>
                <a:gridCol w="2802890">
                  <a:extLst>
                    <a:ext uri="{9D8B030D-6E8A-4147-A177-3AD203B41FA5}">
                      <a16:colId xmlns:a16="http://schemas.microsoft.com/office/drawing/2014/main" val="2839416858"/>
                    </a:ext>
                  </a:extLst>
                </a:gridCol>
                <a:gridCol w="2802890">
                  <a:extLst>
                    <a:ext uri="{9D8B030D-6E8A-4147-A177-3AD203B41FA5}">
                      <a16:colId xmlns:a16="http://schemas.microsoft.com/office/drawing/2014/main" val="3074914913"/>
                    </a:ext>
                  </a:extLst>
                </a:gridCol>
              </a:tblGrid>
              <a:tr h="0">
                <a:tc gridSpan="2">
                  <a:txBody>
                    <a:bodyPr/>
                    <a:lstStyle/>
                    <a:p>
                      <a:pPr marL="457200" algn="ctr">
                        <a:spcAft>
                          <a:spcPts val="0"/>
                        </a:spcAft>
                      </a:pPr>
                      <a:r>
                        <a:rPr lang="es-ES_tradnl" sz="1200">
                          <a:effectLst/>
                        </a:rPr>
                        <a:t>% Conversión real / %Conversión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301024074"/>
                  </a:ext>
                </a:extLst>
              </a:tr>
              <a:tr h="0">
                <a:tc>
                  <a:txBody>
                    <a:bodyPr/>
                    <a:lstStyle/>
                    <a:p>
                      <a:pPr>
                        <a:spcAft>
                          <a:spcPts val="0"/>
                        </a:spcAft>
                      </a:pPr>
                      <a:r>
                        <a:rPr lang="es-ES_tradnl" sz="1200">
                          <a:effectLst/>
                        </a:rPr>
                        <a:t>Valor esperado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10.55 %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5341528"/>
                  </a:ext>
                </a:extLst>
              </a:tr>
              <a:tr h="0">
                <a:tc>
                  <a:txBody>
                    <a:bodyPr/>
                    <a:lstStyle/>
                    <a:p>
                      <a:pPr algn="just">
                        <a:spcAft>
                          <a:spcPts val="0"/>
                        </a:spcAft>
                      </a:pPr>
                      <a:r>
                        <a:rPr lang="es-ES_tradnl" sz="1200">
                          <a:effectLst/>
                        </a:rPr>
                        <a:t>Valor optimista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a:effectLst/>
                        </a:rPr>
                        <a:t>8,44 %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5131517"/>
                  </a:ext>
                </a:extLst>
              </a:tr>
              <a:tr h="0">
                <a:tc>
                  <a:txBody>
                    <a:bodyPr/>
                    <a:lstStyle/>
                    <a:p>
                      <a:pPr algn="just">
                        <a:spcAft>
                          <a:spcPts val="0"/>
                        </a:spcAft>
                      </a:pPr>
                      <a:r>
                        <a:rPr lang="es-ES_tradnl" sz="1200">
                          <a:effectLst/>
                        </a:rPr>
                        <a:t>Valor pesimista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0"/>
                        </a:spcAft>
                      </a:pPr>
                      <a:r>
                        <a:rPr lang="es-ES_tradnl" sz="1200" dirty="0">
                          <a:effectLst/>
                        </a:rPr>
                        <a:t>14,08 %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0779052"/>
                  </a:ext>
                </a:extLst>
              </a:tr>
            </a:tbl>
          </a:graphicData>
        </a:graphic>
      </p:graphicFrame>
    </p:spTree>
    <p:extLst>
      <p:ext uri="{BB962C8B-B14F-4D97-AF65-F5344CB8AC3E}">
        <p14:creationId xmlns:p14="http://schemas.microsoft.com/office/powerpoint/2010/main" val="2870510885"/>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146684" y="1005277"/>
            <a:ext cx="2530549"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rPr>
              <a:t>D</a:t>
            </a:r>
            <a:r>
              <a:rPr lang="es-CO" dirty="0">
                <a:solidFill>
                  <a:srgbClr val="F3F3F3"/>
                </a:solidFill>
              </a:rPr>
              <a:t>ASHBOARD</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5" name="Imagen 4">
            <a:extLst>
              <a:ext uri="{FF2B5EF4-FFF2-40B4-BE49-F238E27FC236}">
                <a16:creationId xmlns:a16="http://schemas.microsoft.com/office/drawing/2014/main" id="{531B9104-835E-4B92-8B19-C4DB1FB2F2CF}"/>
              </a:ext>
            </a:extLst>
          </p:cNvPr>
          <p:cNvPicPr>
            <a:picLocks noChangeAspect="1"/>
          </p:cNvPicPr>
          <p:nvPr/>
        </p:nvPicPr>
        <p:blipFill>
          <a:blip r:embed="rId4"/>
          <a:stretch>
            <a:fillRect/>
          </a:stretch>
        </p:blipFill>
        <p:spPr>
          <a:xfrm>
            <a:off x="2660681" y="109588"/>
            <a:ext cx="6466767" cy="4924323"/>
          </a:xfrm>
          <a:prstGeom prst="rect">
            <a:avLst/>
          </a:prstGeom>
        </p:spPr>
      </p:pic>
    </p:spTree>
    <p:extLst>
      <p:ext uri="{BB962C8B-B14F-4D97-AF65-F5344CB8AC3E}">
        <p14:creationId xmlns:p14="http://schemas.microsoft.com/office/powerpoint/2010/main" val="114110778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latin typeface="Teko"/>
                <a:ea typeface="Teko"/>
                <a:cs typeface="Teko"/>
                <a:sym typeface="Teko"/>
              </a:rPr>
              <a:t>FUENTE DATA</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4" name="Imagen 3">
            <a:extLst>
              <a:ext uri="{FF2B5EF4-FFF2-40B4-BE49-F238E27FC236}">
                <a16:creationId xmlns:a16="http://schemas.microsoft.com/office/drawing/2014/main" id="{AD5C130D-2AA5-41B7-AA46-E75D77CFF5E4}"/>
              </a:ext>
            </a:extLst>
          </p:cNvPr>
          <p:cNvPicPr>
            <a:picLocks noChangeAspect="1"/>
          </p:cNvPicPr>
          <p:nvPr/>
        </p:nvPicPr>
        <p:blipFill>
          <a:blip r:embed="rId4"/>
          <a:stretch>
            <a:fillRect/>
          </a:stretch>
        </p:blipFill>
        <p:spPr>
          <a:xfrm>
            <a:off x="337546" y="823668"/>
            <a:ext cx="8468907" cy="3496163"/>
          </a:xfrm>
          <a:prstGeom prst="rect">
            <a:avLst/>
          </a:prstGeom>
        </p:spPr>
      </p:pic>
    </p:spTree>
    <p:extLst>
      <p:ext uri="{BB962C8B-B14F-4D97-AF65-F5344CB8AC3E}">
        <p14:creationId xmlns:p14="http://schemas.microsoft.com/office/powerpoint/2010/main" val="204924642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4"/>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3F3F3"/>
                </a:solidFill>
                <a:latin typeface="Teko"/>
                <a:ea typeface="Teko"/>
                <a:cs typeface="Teko"/>
                <a:sym typeface="Teko"/>
              </a:rPr>
              <a:t>CONTENIDO </a:t>
            </a:r>
            <a:endParaRPr sz="3200" dirty="0">
              <a:solidFill>
                <a:srgbClr val="F3F3F3"/>
              </a:solidFill>
              <a:latin typeface="Teko"/>
              <a:ea typeface="Teko"/>
              <a:cs typeface="Teko"/>
              <a:sym typeface="Teko"/>
            </a:endParaRPr>
          </a:p>
        </p:txBody>
      </p:sp>
      <p:sp>
        <p:nvSpPr>
          <p:cNvPr id="505" name="Google Shape;505;p24"/>
          <p:cNvSpPr txBox="1">
            <a:spLocks noGrp="1"/>
          </p:cNvSpPr>
          <p:nvPr>
            <p:ph type="ctrTitle"/>
          </p:nvPr>
        </p:nvSpPr>
        <p:spPr>
          <a:xfrm>
            <a:off x="4697113" y="937089"/>
            <a:ext cx="329436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2400" dirty="0">
              <a:solidFill>
                <a:srgbClr val="F3F3F3"/>
              </a:solidFill>
              <a:latin typeface="Teko"/>
              <a:ea typeface="Teko"/>
              <a:cs typeface="Teko"/>
              <a:sym typeface="Teko"/>
            </a:endParaRPr>
          </a:p>
          <a:p>
            <a:pPr marL="0" lvl="0" indent="0" algn="l" rtl="0">
              <a:spcBef>
                <a:spcPts val="0"/>
              </a:spcBef>
              <a:spcAft>
                <a:spcPts val="0"/>
              </a:spcAft>
              <a:buNone/>
            </a:pPr>
            <a:br>
              <a:rPr lang="es-CO" sz="2400" dirty="0">
                <a:solidFill>
                  <a:srgbClr val="F3F3F3"/>
                </a:solidFill>
              </a:rPr>
            </a:br>
            <a:r>
              <a:rPr lang="es-CO" sz="2400" dirty="0">
                <a:solidFill>
                  <a:srgbClr val="F3F3F3"/>
                </a:solidFill>
              </a:rPr>
              <a:t>JUSTIFICACIÓN Y BUYER PERSONA </a:t>
            </a:r>
            <a:endParaRPr lang="es-CO" sz="2400" dirty="0">
              <a:solidFill>
                <a:srgbClr val="F3F3F3"/>
              </a:solidFill>
              <a:latin typeface="Teko"/>
              <a:ea typeface="Teko"/>
              <a:cs typeface="Teko"/>
              <a:sym typeface="Teko"/>
            </a:endParaRPr>
          </a:p>
        </p:txBody>
      </p:sp>
      <p:sp>
        <p:nvSpPr>
          <p:cNvPr id="507" name="Google Shape;507;p24"/>
          <p:cNvSpPr txBox="1">
            <a:spLocks noGrp="1"/>
          </p:cNvSpPr>
          <p:nvPr>
            <p:ph type="title" idx="2"/>
          </p:nvPr>
        </p:nvSpPr>
        <p:spPr>
          <a:xfrm>
            <a:off x="4078923" y="100806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01</a:t>
            </a:r>
            <a:endParaRPr dirty="0">
              <a:solidFill>
                <a:srgbClr val="F3F3F3"/>
              </a:solidFill>
              <a:latin typeface="Teko"/>
              <a:ea typeface="Teko"/>
              <a:cs typeface="Teko"/>
              <a:sym typeface="Teko"/>
            </a:endParaRPr>
          </a:p>
        </p:txBody>
      </p:sp>
      <p:sp>
        <p:nvSpPr>
          <p:cNvPr id="508" name="Google Shape;508;p24"/>
          <p:cNvSpPr txBox="1">
            <a:spLocks noGrp="1"/>
          </p:cNvSpPr>
          <p:nvPr>
            <p:ph type="ctrTitle" idx="3"/>
          </p:nvPr>
        </p:nvSpPr>
        <p:spPr>
          <a:xfrm>
            <a:off x="5910079" y="193145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2400" dirty="0">
                <a:solidFill>
                  <a:srgbClr val="F3F3F3"/>
                </a:solidFill>
                <a:latin typeface="Teko"/>
                <a:ea typeface="Teko"/>
                <a:cs typeface="Teko"/>
                <a:sym typeface="Teko"/>
              </a:rPr>
              <a:t>MOCKUP</a:t>
            </a:r>
          </a:p>
        </p:txBody>
      </p:sp>
      <p:sp>
        <p:nvSpPr>
          <p:cNvPr id="510" name="Google Shape;510;p24"/>
          <p:cNvSpPr txBox="1">
            <a:spLocks noGrp="1"/>
          </p:cNvSpPr>
          <p:nvPr>
            <p:ph type="title" idx="5"/>
          </p:nvPr>
        </p:nvSpPr>
        <p:spPr>
          <a:xfrm>
            <a:off x="5282179" y="2002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02</a:t>
            </a:r>
            <a:endParaRPr dirty="0">
              <a:solidFill>
                <a:srgbClr val="F3F3F3"/>
              </a:solidFill>
              <a:latin typeface="Teko"/>
              <a:ea typeface="Teko"/>
              <a:cs typeface="Teko"/>
              <a:sym typeface="Teko"/>
            </a:endParaRPr>
          </a:p>
        </p:txBody>
      </p:sp>
      <p:sp>
        <p:nvSpPr>
          <p:cNvPr id="511" name="Google Shape;511;p24"/>
          <p:cNvSpPr txBox="1">
            <a:spLocks noGrp="1"/>
          </p:cNvSpPr>
          <p:nvPr>
            <p:ph type="ctrTitle" idx="6"/>
          </p:nvPr>
        </p:nvSpPr>
        <p:spPr>
          <a:xfrm>
            <a:off x="5872694" y="3112575"/>
            <a:ext cx="269749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2400" dirty="0">
                <a:solidFill>
                  <a:srgbClr val="F3F3F3"/>
                </a:solidFill>
              </a:rPr>
              <a:t>PLAN DE MARKETING DIGITAL</a:t>
            </a:r>
            <a:endParaRPr lang="es-CO" sz="2400" dirty="0">
              <a:solidFill>
                <a:srgbClr val="F3F3F3"/>
              </a:solidFill>
              <a:latin typeface="Teko"/>
              <a:ea typeface="Teko"/>
              <a:cs typeface="Teko"/>
              <a:sym typeface="Teko"/>
            </a:endParaRPr>
          </a:p>
        </p:txBody>
      </p:sp>
      <p:sp>
        <p:nvSpPr>
          <p:cNvPr id="513" name="Google Shape;513;p24"/>
          <p:cNvSpPr txBox="1">
            <a:spLocks noGrp="1"/>
          </p:cNvSpPr>
          <p:nvPr>
            <p:ph type="title" idx="8"/>
          </p:nvPr>
        </p:nvSpPr>
        <p:spPr>
          <a:xfrm>
            <a:off x="5282179" y="29996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03</a:t>
            </a:r>
            <a:endParaRPr dirty="0">
              <a:solidFill>
                <a:srgbClr val="F3F3F3"/>
              </a:solidFill>
              <a:latin typeface="Teko"/>
              <a:ea typeface="Teko"/>
              <a:cs typeface="Teko"/>
              <a:sym typeface="Teko"/>
            </a:endParaRPr>
          </a:p>
        </p:txBody>
      </p:sp>
      <p:sp>
        <p:nvSpPr>
          <p:cNvPr id="514" name="Google Shape;514;p24"/>
          <p:cNvSpPr txBox="1">
            <a:spLocks noGrp="1"/>
          </p:cNvSpPr>
          <p:nvPr>
            <p:ph type="ctrTitle" idx="13"/>
          </p:nvPr>
        </p:nvSpPr>
        <p:spPr>
          <a:xfrm>
            <a:off x="4697114" y="393396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sz="2400" dirty="0">
                <a:solidFill>
                  <a:srgbClr val="F3F3F3"/>
                </a:solidFill>
              </a:rPr>
              <a:t>DASH BOARD</a:t>
            </a:r>
            <a:endParaRPr lang="es-CO" sz="2400" dirty="0">
              <a:solidFill>
                <a:srgbClr val="F3F3F3"/>
              </a:solidFill>
              <a:latin typeface="Teko"/>
              <a:ea typeface="Teko"/>
              <a:cs typeface="Teko"/>
              <a:sym typeface="Teko"/>
            </a:endParaRPr>
          </a:p>
        </p:txBody>
      </p:sp>
      <p:sp>
        <p:nvSpPr>
          <p:cNvPr id="516" name="Google Shape;516;p24"/>
          <p:cNvSpPr txBox="1">
            <a:spLocks noGrp="1"/>
          </p:cNvSpPr>
          <p:nvPr>
            <p:ph type="title" idx="15"/>
          </p:nvPr>
        </p:nvSpPr>
        <p:spPr>
          <a:xfrm>
            <a:off x="4078923" y="399138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Teko"/>
                <a:ea typeface="Teko"/>
                <a:cs typeface="Teko"/>
                <a:sym typeface="Teko"/>
              </a:rPr>
              <a:t>04</a:t>
            </a:r>
            <a:endParaRPr dirty="0">
              <a:solidFill>
                <a:srgbClr val="F3F3F3"/>
              </a:solidFill>
              <a:latin typeface="Teko"/>
              <a:ea typeface="Teko"/>
              <a:cs typeface="Teko"/>
              <a:sym typeface="Teko"/>
            </a:endParaRPr>
          </a:p>
        </p:txBody>
      </p:sp>
      <p:pic>
        <p:nvPicPr>
          <p:cNvPr id="517" name="Google Shape;517;p24"/>
          <p:cNvPicPr preferRelativeResize="0"/>
          <p:nvPr/>
        </p:nvPicPr>
        <p:blipFill>
          <a:blip r:embed="rId3">
            <a:alphaModFix/>
          </a:blip>
          <a:stretch>
            <a:fillRect/>
          </a:stretch>
        </p:blipFill>
        <p:spPr>
          <a:xfrm rot="1309904">
            <a:off x="-1655173" y="706873"/>
            <a:ext cx="7456030" cy="4193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latin typeface="Teko"/>
                <a:ea typeface="Teko"/>
                <a:cs typeface="Teko"/>
                <a:sym typeface="Teko"/>
              </a:rPr>
              <a:t>SESIONES -TRANSACCIONES</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5" name="Imagen 4">
            <a:extLst>
              <a:ext uri="{FF2B5EF4-FFF2-40B4-BE49-F238E27FC236}">
                <a16:creationId xmlns:a16="http://schemas.microsoft.com/office/drawing/2014/main" id="{F05FF7C5-D7E2-4421-AD4E-C1F4143214BF}"/>
              </a:ext>
            </a:extLst>
          </p:cNvPr>
          <p:cNvPicPr>
            <a:picLocks noChangeAspect="1"/>
          </p:cNvPicPr>
          <p:nvPr/>
        </p:nvPicPr>
        <p:blipFill>
          <a:blip r:embed="rId4"/>
          <a:stretch>
            <a:fillRect/>
          </a:stretch>
        </p:blipFill>
        <p:spPr>
          <a:xfrm>
            <a:off x="918652" y="1118985"/>
            <a:ext cx="7306695" cy="2905530"/>
          </a:xfrm>
          <a:prstGeom prst="rect">
            <a:avLst/>
          </a:prstGeom>
        </p:spPr>
      </p:pic>
    </p:spTree>
    <p:extLst>
      <p:ext uri="{BB962C8B-B14F-4D97-AF65-F5344CB8AC3E}">
        <p14:creationId xmlns:p14="http://schemas.microsoft.com/office/powerpoint/2010/main" val="342826121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latin typeface="Teko"/>
                <a:ea typeface="Teko"/>
                <a:cs typeface="Teko"/>
                <a:sym typeface="Teko"/>
              </a:rPr>
              <a:t>USUARIOS NUEVOS </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5" name="Imagen 4">
            <a:extLst>
              <a:ext uri="{FF2B5EF4-FFF2-40B4-BE49-F238E27FC236}">
                <a16:creationId xmlns:a16="http://schemas.microsoft.com/office/drawing/2014/main" id="{E885863D-F76E-4E17-AAE6-2FB05BCA6321}"/>
              </a:ext>
            </a:extLst>
          </p:cNvPr>
          <p:cNvPicPr>
            <a:picLocks noChangeAspect="1"/>
          </p:cNvPicPr>
          <p:nvPr/>
        </p:nvPicPr>
        <p:blipFill>
          <a:blip r:embed="rId4"/>
          <a:stretch>
            <a:fillRect/>
          </a:stretch>
        </p:blipFill>
        <p:spPr>
          <a:xfrm>
            <a:off x="1316270" y="1008953"/>
            <a:ext cx="6511460" cy="3507049"/>
          </a:xfrm>
          <a:prstGeom prst="rect">
            <a:avLst/>
          </a:prstGeom>
        </p:spPr>
      </p:pic>
    </p:spTree>
    <p:extLst>
      <p:ext uri="{BB962C8B-B14F-4D97-AF65-F5344CB8AC3E}">
        <p14:creationId xmlns:p14="http://schemas.microsoft.com/office/powerpoint/2010/main" val="3070224548"/>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latin typeface="Teko"/>
                <a:ea typeface="Teko"/>
                <a:cs typeface="Teko"/>
                <a:sym typeface="Teko"/>
              </a:rPr>
              <a:t>IMPRESIONES – CLICS - INGRESOS</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5" name="Imagen 4">
            <a:extLst>
              <a:ext uri="{FF2B5EF4-FFF2-40B4-BE49-F238E27FC236}">
                <a16:creationId xmlns:a16="http://schemas.microsoft.com/office/drawing/2014/main" id="{2063CA1F-9384-4F54-983E-9835BC9A9D3F}"/>
              </a:ext>
            </a:extLst>
          </p:cNvPr>
          <p:cNvPicPr>
            <a:picLocks noChangeAspect="1"/>
          </p:cNvPicPr>
          <p:nvPr/>
        </p:nvPicPr>
        <p:blipFill>
          <a:blip r:embed="rId4"/>
          <a:stretch>
            <a:fillRect/>
          </a:stretch>
        </p:blipFill>
        <p:spPr>
          <a:xfrm>
            <a:off x="308967" y="837958"/>
            <a:ext cx="8526065" cy="3467584"/>
          </a:xfrm>
          <a:prstGeom prst="rect">
            <a:avLst/>
          </a:prstGeom>
        </p:spPr>
      </p:pic>
    </p:spTree>
    <p:extLst>
      <p:ext uri="{BB962C8B-B14F-4D97-AF65-F5344CB8AC3E}">
        <p14:creationId xmlns:p14="http://schemas.microsoft.com/office/powerpoint/2010/main" val="4225895550"/>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34"/>
          <p:cNvSpPr txBox="1">
            <a:spLocks noGrp="1"/>
          </p:cNvSpPr>
          <p:nvPr>
            <p:ph type="ctrTitle" idx="2"/>
          </p:nvPr>
        </p:nvSpPr>
        <p:spPr>
          <a:xfrm flipH="1">
            <a:off x="2353837" y="0"/>
            <a:ext cx="4450125" cy="7980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solidFill>
                  <a:srgbClr val="F3F3F3"/>
                </a:solidFill>
                <a:latin typeface="Teko"/>
                <a:ea typeface="Teko"/>
                <a:cs typeface="Teko"/>
                <a:sym typeface="Teko"/>
              </a:rPr>
              <a:t>METRICAS – </a:t>
            </a:r>
            <a:r>
              <a:rPr lang="es-ES" dirty="0">
                <a:solidFill>
                  <a:srgbClr val="F3F3F3"/>
                </a:solidFill>
              </a:rPr>
              <a:t>USUARIOS VS. SESIONES</a:t>
            </a:r>
            <a:endParaRPr lang="es-CO" dirty="0">
              <a:solidFill>
                <a:srgbClr val="F3F3F3"/>
              </a:solidFill>
              <a:latin typeface="Teko"/>
              <a:ea typeface="Teko"/>
              <a:cs typeface="Teko"/>
              <a:sym typeface="Teko"/>
            </a:endParaRPr>
          </a:p>
        </p:txBody>
      </p:sp>
      <p:pic>
        <p:nvPicPr>
          <p:cNvPr id="794" name="Google Shape;794;p34"/>
          <p:cNvPicPr preferRelativeResize="0"/>
          <p:nvPr/>
        </p:nvPicPr>
        <p:blipFill rotWithShape="1">
          <a:blip r:embed="rId3">
            <a:alphaModFix/>
          </a:blip>
          <a:srcRect/>
          <a:stretch/>
        </p:blipFill>
        <p:spPr>
          <a:xfrm>
            <a:off x="2510775" y="903500"/>
            <a:ext cx="5913223" cy="3507049"/>
          </a:xfrm>
          <a:prstGeom prst="rect">
            <a:avLst/>
          </a:prstGeom>
          <a:noFill/>
          <a:ln>
            <a:noFill/>
          </a:ln>
        </p:spPr>
      </p:pic>
      <p:sp>
        <p:nvSpPr>
          <p:cNvPr id="3" name="Título 2">
            <a:extLst>
              <a:ext uri="{FF2B5EF4-FFF2-40B4-BE49-F238E27FC236}">
                <a16:creationId xmlns:a16="http://schemas.microsoft.com/office/drawing/2014/main" id="{AA55AE69-9255-43C5-BC28-29812626E44C}"/>
              </a:ext>
            </a:extLst>
          </p:cNvPr>
          <p:cNvSpPr>
            <a:spLocks noGrp="1"/>
          </p:cNvSpPr>
          <p:nvPr>
            <p:ph type="ctrTitle"/>
          </p:nvPr>
        </p:nvSpPr>
        <p:spPr/>
        <p:txBody>
          <a:bodyPr/>
          <a:lstStyle/>
          <a:p>
            <a:endParaRPr lang="es-CO"/>
          </a:p>
        </p:txBody>
      </p:sp>
      <p:pic>
        <p:nvPicPr>
          <p:cNvPr id="2" name="Imagen 1">
            <a:extLst>
              <a:ext uri="{FF2B5EF4-FFF2-40B4-BE49-F238E27FC236}">
                <a16:creationId xmlns:a16="http://schemas.microsoft.com/office/drawing/2014/main" id="{254AC439-9119-478B-A772-9F714D112D08}"/>
              </a:ext>
            </a:extLst>
          </p:cNvPr>
          <p:cNvPicPr>
            <a:picLocks noChangeAspect="1"/>
          </p:cNvPicPr>
          <p:nvPr/>
        </p:nvPicPr>
        <p:blipFill>
          <a:blip r:embed="rId4"/>
          <a:stretch>
            <a:fillRect/>
          </a:stretch>
        </p:blipFill>
        <p:spPr>
          <a:xfrm>
            <a:off x="829805" y="972129"/>
            <a:ext cx="3742195" cy="3199242"/>
          </a:xfrm>
          <a:prstGeom prst="rect">
            <a:avLst/>
          </a:prstGeom>
        </p:spPr>
      </p:pic>
      <p:pic>
        <p:nvPicPr>
          <p:cNvPr id="5" name="Imagen 4">
            <a:extLst>
              <a:ext uri="{FF2B5EF4-FFF2-40B4-BE49-F238E27FC236}">
                <a16:creationId xmlns:a16="http://schemas.microsoft.com/office/drawing/2014/main" id="{C919F626-5534-44CC-ACC2-74F9416E6413}"/>
              </a:ext>
            </a:extLst>
          </p:cNvPr>
          <p:cNvPicPr>
            <a:picLocks noChangeAspect="1"/>
          </p:cNvPicPr>
          <p:nvPr/>
        </p:nvPicPr>
        <p:blipFill>
          <a:blip r:embed="rId5"/>
          <a:stretch>
            <a:fillRect/>
          </a:stretch>
        </p:blipFill>
        <p:spPr>
          <a:xfrm>
            <a:off x="4572000" y="972129"/>
            <a:ext cx="4258269" cy="3199241"/>
          </a:xfrm>
          <a:prstGeom prst="rect">
            <a:avLst/>
          </a:prstGeom>
        </p:spPr>
      </p:pic>
    </p:spTree>
    <p:extLst>
      <p:ext uri="{BB962C8B-B14F-4D97-AF65-F5344CB8AC3E}">
        <p14:creationId xmlns:p14="http://schemas.microsoft.com/office/powerpoint/2010/main" val="4224357272"/>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2144633" y="2540503"/>
            <a:ext cx="4253633" cy="3747394"/>
          </a:xfrm>
          <a:prstGeom prst="rect">
            <a:avLst/>
          </a:prstGeom>
          <a:noFill/>
          <a:ln>
            <a:noFill/>
          </a:ln>
        </p:spPr>
      </p:pic>
      <p:sp>
        <p:nvSpPr>
          <p:cNvPr id="1761" name="Google Shape;1761;p43"/>
          <p:cNvSpPr/>
          <p:nvPr/>
        </p:nvSpPr>
        <p:spPr>
          <a:xfrm>
            <a:off x="-10998" y="1298761"/>
            <a:ext cx="9144074" cy="578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2;p34">
            <a:extLst>
              <a:ext uri="{FF2B5EF4-FFF2-40B4-BE49-F238E27FC236}">
                <a16:creationId xmlns:a16="http://schemas.microsoft.com/office/drawing/2014/main" id="{16804D2F-44A2-4435-BDFA-08BDB56C629E}"/>
              </a:ext>
            </a:extLst>
          </p:cNvPr>
          <p:cNvSpPr txBox="1">
            <a:spLocks/>
          </p:cNvSpPr>
          <p:nvPr/>
        </p:nvSpPr>
        <p:spPr>
          <a:xfrm flipH="1">
            <a:off x="1771154" y="1149905"/>
            <a:ext cx="5601691" cy="16588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8000" dirty="0">
                <a:solidFill>
                  <a:srgbClr val="F3F3F3"/>
                </a:solidFill>
                <a:latin typeface="Teko"/>
                <a:ea typeface="Teko"/>
                <a:cs typeface="Teko"/>
                <a:sym typeface="Teko"/>
              </a:rPr>
              <a:t>GRACIAS</a:t>
            </a:r>
            <a:endParaRPr lang="es-CO" sz="3200" dirty="0">
              <a:solidFill>
                <a:srgbClr val="F3F3F3"/>
              </a:solidFill>
              <a:latin typeface="Teko"/>
              <a:ea typeface="Teko"/>
              <a:cs typeface="Teko"/>
              <a:sym typeface="Teko"/>
            </a:endParaRPr>
          </a:p>
        </p:txBody>
      </p:sp>
    </p:spTree>
    <p:extLst>
      <p:ext uri="{BB962C8B-B14F-4D97-AF65-F5344CB8AC3E}">
        <p14:creationId xmlns:p14="http://schemas.microsoft.com/office/powerpoint/2010/main" val="37075328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4">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1876746" y="2109872"/>
            <a:ext cx="5439931" cy="11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sz="1600" dirty="0">
                <a:solidFill>
                  <a:srgbClr val="F3F3F3"/>
                </a:solidFill>
                <a:latin typeface="Abadi" panose="020B0604020104020204" pitchFamily="34" charset="0"/>
              </a:rPr>
              <a:t>El presente proyecto refiere exclusivamente al proceso de formulación y desarrollo de una banca virtual especializada en todo tipo de operación de mercado. </a:t>
            </a:r>
            <a:endParaRPr sz="1600" dirty="0">
              <a:solidFill>
                <a:srgbClr val="F3F3F3"/>
              </a:solidFill>
              <a:latin typeface="Abadi" panose="020B0604020104020204" pitchFamily="34" charset="0"/>
            </a:endParaRPr>
          </a:p>
        </p:txBody>
      </p:sp>
      <p:sp>
        <p:nvSpPr>
          <p:cNvPr id="524" name="Google Shape;524;p25"/>
          <p:cNvSpPr txBox="1">
            <a:spLocks noGrp="1"/>
          </p:cNvSpPr>
          <p:nvPr>
            <p:ph type="title"/>
          </p:nvPr>
        </p:nvSpPr>
        <p:spPr>
          <a:xfrm>
            <a:off x="3173212" y="1429280"/>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solidFill>
                  <a:srgbClr val="F3F3F3"/>
                </a:solidFill>
                <a:latin typeface="Teko"/>
                <a:ea typeface="Teko"/>
                <a:cs typeface="Teko"/>
                <a:sym typeface="Teko"/>
              </a:rPr>
              <a:t>INTRODUCCIÓN</a:t>
            </a:r>
          </a:p>
        </p:txBody>
      </p:sp>
      <p:pic>
        <p:nvPicPr>
          <p:cNvPr id="525" name="Google Shape;525;p25"/>
          <p:cNvPicPr preferRelativeResize="0"/>
          <p:nvPr/>
        </p:nvPicPr>
        <p:blipFill rotWithShape="1">
          <a:blip r:embed="rId4">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4">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26"/>
          <p:cNvSpPr txBox="1">
            <a:spLocks noGrp="1"/>
          </p:cNvSpPr>
          <p:nvPr>
            <p:ph type="subTitle" idx="1"/>
          </p:nvPr>
        </p:nvSpPr>
        <p:spPr>
          <a:xfrm>
            <a:off x="4976039" y="1081971"/>
            <a:ext cx="3376082" cy="3566437"/>
          </a:xfrm>
          <a:prstGeom prst="rect">
            <a:avLst/>
          </a:prstGeom>
        </p:spPr>
        <p:txBody>
          <a:bodyPr spcFirstLastPara="1" wrap="square" lIns="91425" tIns="91425" rIns="91425" bIns="91425" anchor="t" anchorCtr="0">
            <a:noAutofit/>
          </a:bodyPr>
          <a:lstStyle/>
          <a:p>
            <a:pPr marL="0" indent="0"/>
            <a:r>
              <a:rPr lang="es-CO" sz="1400" dirty="0">
                <a:latin typeface="Abadi" panose="020B0604020104020204" pitchFamily="34" charset="0"/>
              </a:rPr>
              <a:t>En la actualidad la tecnología abarca la vida cotidiana de las personas y aun mas en las empresas por ello el sector financiero esta cambiando para ofrecer servicios virtuales, por otro lado la creación de nuevas bancas con metodología 100% virtual enfocado a todo tipo de personas es muy bajo lo cual representa una ventaja para incursionar en este mercado en el cual los datos son el recurso mas valioso, claro esta sin descuidar nuestros clientes.</a:t>
            </a:r>
          </a:p>
          <a:p>
            <a:pPr marL="0" lvl="0" indent="0" algn="l" rtl="0">
              <a:spcBef>
                <a:spcPts val="0"/>
              </a:spcBef>
              <a:spcAft>
                <a:spcPts val="0"/>
              </a:spcAft>
              <a:buNone/>
            </a:pPr>
            <a:endParaRPr lang="es-MX" sz="1400" dirty="0">
              <a:solidFill>
                <a:srgbClr val="F3F3F3"/>
              </a:solidFill>
              <a:latin typeface="Abadi" panose="020B0604020104020204" pitchFamily="34" charset="0"/>
            </a:endParaRPr>
          </a:p>
        </p:txBody>
      </p:sp>
      <p:sp>
        <p:nvSpPr>
          <p:cNvPr id="10" name="CuadroTexto 9">
            <a:extLst>
              <a:ext uri="{FF2B5EF4-FFF2-40B4-BE49-F238E27FC236}">
                <a16:creationId xmlns:a16="http://schemas.microsoft.com/office/drawing/2014/main" id="{05474879-5548-4052-917D-FE949A40B099}"/>
              </a:ext>
            </a:extLst>
          </p:cNvPr>
          <p:cNvSpPr txBox="1"/>
          <p:nvPr/>
        </p:nvSpPr>
        <p:spPr>
          <a:xfrm>
            <a:off x="1555957" y="3373984"/>
            <a:ext cx="2847000" cy="523220"/>
          </a:xfrm>
          <a:prstGeom prst="rect">
            <a:avLst/>
          </a:prstGeom>
          <a:noFill/>
        </p:spPr>
        <p:txBody>
          <a:bodyPr wrap="square">
            <a:spAutoFit/>
          </a:bodyPr>
          <a:lstStyle/>
          <a:p>
            <a:r>
              <a:rPr lang="es-MX" dirty="0">
                <a:solidFill>
                  <a:srgbClr val="F3F3F3"/>
                </a:solidFill>
                <a:latin typeface="Abadi" panose="020B0604020202020204" pitchFamily="34" charset="0"/>
              </a:rPr>
              <a:t>T</a:t>
            </a:r>
            <a:r>
              <a:rPr lang="es-MX" sz="1400" dirty="0">
                <a:solidFill>
                  <a:srgbClr val="F3F3F3"/>
                </a:solidFill>
                <a:latin typeface="Abadi" panose="020B0604020202020204" pitchFamily="34" charset="0"/>
              </a:rPr>
              <a:t>ecnología, humanidad y bienestar en un solo lugar.</a:t>
            </a:r>
            <a:endParaRPr lang="es-MX" sz="1400" dirty="0">
              <a:solidFill>
                <a:srgbClr val="F3F3F3"/>
              </a:solidFill>
            </a:endParaRPr>
          </a:p>
        </p:txBody>
      </p:sp>
      <p:sp>
        <p:nvSpPr>
          <p:cNvPr id="5" name="Google Shape;524;p25">
            <a:extLst>
              <a:ext uri="{FF2B5EF4-FFF2-40B4-BE49-F238E27FC236}">
                <a16:creationId xmlns:a16="http://schemas.microsoft.com/office/drawing/2014/main" id="{72CCED82-CDC8-4476-99E2-BD98BAEA15BD}"/>
              </a:ext>
            </a:extLst>
          </p:cNvPr>
          <p:cNvSpPr txBox="1">
            <a:spLocks/>
          </p:cNvSpPr>
          <p:nvPr/>
        </p:nvSpPr>
        <p:spPr>
          <a:xfrm>
            <a:off x="3148500" y="185271"/>
            <a:ext cx="2847000" cy="89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2pPr>
            <a:lvl3pPr marR="0" lvl="2"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3pPr>
            <a:lvl4pPr marR="0" lvl="3"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4pPr>
            <a:lvl5pPr marR="0" lvl="4"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5pPr>
            <a:lvl6pPr marR="0" lvl="5"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6pPr>
            <a:lvl7pPr marR="0" lvl="6"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7pPr>
            <a:lvl8pPr marR="0" lvl="7"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8pPr>
            <a:lvl9pPr marR="0" lvl="8" algn="l" rtl="0">
              <a:lnSpc>
                <a:spcPct val="100000"/>
              </a:lnSpc>
              <a:spcBef>
                <a:spcPts val="0"/>
              </a:spcBef>
              <a:spcAft>
                <a:spcPts val="0"/>
              </a:spcAft>
              <a:buClr>
                <a:srgbClr val="000000"/>
              </a:buClr>
              <a:buSzPts val="2400"/>
              <a:buFont typeface="Teko"/>
              <a:buNone/>
              <a:defRPr sz="2400" b="0" i="0" u="none" strike="noStrike" cap="none">
                <a:solidFill>
                  <a:srgbClr val="000000"/>
                </a:solidFill>
                <a:latin typeface="Teko"/>
                <a:ea typeface="Teko"/>
                <a:cs typeface="Teko"/>
                <a:sym typeface="Teko"/>
              </a:defRPr>
            </a:lvl9pPr>
          </a:lstStyle>
          <a:p>
            <a:pPr algn="ctr"/>
            <a:r>
              <a:rPr lang="es-CO" dirty="0">
                <a:solidFill>
                  <a:srgbClr val="F3F3F3"/>
                </a:solidFill>
              </a:rPr>
              <a:t>JUSTIFICACIÓN </a:t>
            </a:r>
          </a:p>
        </p:txBody>
      </p:sp>
      <p:pic>
        <p:nvPicPr>
          <p:cNvPr id="3" name="Imagen 2" descr="Imagen que contiene Logotipo&#10;&#10;Descripción generada automáticamente">
            <a:extLst>
              <a:ext uri="{FF2B5EF4-FFF2-40B4-BE49-F238E27FC236}">
                <a16:creationId xmlns:a16="http://schemas.microsoft.com/office/drawing/2014/main" id="{4505725C-713D-4648-902F-BF897CB3ADA6}"/>
              </a:ext>
            </a:extLst>
          </p:cNvPr>
          <p:cNvPicPr>
            <a:picLocks noChangeAspect="1"/>
          </p:cNvPicPr>
          <p:nvPr/>
        </p:nvPicPr>
        <p:blipFill>
          <a:blip r:embed="rId3">
            <a:alphaModFix amt="85000"/>
          </a:blip>
          <a:stretch>
            <a:fillRect/>
          </a:stretch>
        </p:blipFill>
        <p:spPr>
          <a:xfrm>
            <a:off x="1699007" y="1086807"/>
            <a:ext cx="2560900" cy="2200773"/>
          </a:xfrm>
          <a:prstGeom prst="rect">
            <a:avLst/>
          </a:prstGeom>
        </p:spPr>
      </p:pic>
    </p:spTree>
    <p:extLst>
      <p:ext uri="{BB962C8B-B14F-4D97-AF65-F5344CB8AC3E}">
        <p14:creationId xmlns:p14="http://schemas.microsoft.com/office/powerpoint/2010/main" val="288364475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4" name="Google Shape;534;p26"/>
          <p:cNvPicPr preferRelativeResize="0"/>
          <p:nvPr/>
        </p:nvPicPr>
        <p:blipFill>
          <a:blip r:embed="rId3">
            <a:alphaModFix amt="88000"/>
          </a:blip>
          <a:stretch>
            <a:fillRect/>
          </a:stretch>
        </p:blipFill>
        <p:spPr>
          <a:xfrm>
            <a:off x="658174" y="1723801"/>
            <a:ext cx="1223505" cy="1172981"/>
          </a:xfrm>
          <a:prstGeom prst="rect">
            <a:avLst/>
          </a:prstGeom>
          <a:noFill/>
          <a:ln>
            <a:noFill/>
          </a:ln>
        </p:spPr>
      </p:pic>
      <p:sp>
        <p:nvSpPr>
          <p:cNvPr id="535" name="Google Shape;535;p26"/>
          <p:cNvSpPr txBox="1">
            <a:spLocks noGrp="1"/>
          </p:cNvSpPr>
          <p:nvPr>
            <p:ph type="ctrTitle" idx="4294967295"/>
          </p:nvPr>
        </p:nvSpPr>
        <p:spPr>
          <a:xfrm>
            <a:off x="658174" y="2896782"/>
            <a:ext cx="1223505" cy="6693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1800" dirty="0">
                <a:solidFill>
                  <a:srgbClr val="11FFFF"/>
                </a:solidFill>
              </a:rPr>
              <a:t>Generación z</a:t>
            </a:r>
            <a:br>
              <a:rPr lang="es-CO" sz="1800" dirty="0">
                <a:solidFill>
                  <a:srgbClr val="11FFFF"/>
                </a:solidFill>
              </a:rPr>
            </a:br>
            <a:r>
              <a:rPr lang="es-CO" sz="1800" dirty="0">
                <a:solidFill>
                  <a:srgbClr val="11FFFF"/>
                </a:solidFill>
              </a:rPr>
              <a:t>(1995 -)</a:t>
            </a:r>
            <a:endParaRPr sz="1800" dirty="0">
              <a:solidFill>
                <a:srgbClr val="11FFFF"/>
              </a:solidFill>
              <a:latin typeface="Teko"/>
              <a:ea typeface="Teko"/>
              <a:cs typeface="Teko"/>
              <a:sym typeface="Teko"/>
            </a:endParaRPr>
          </a:p>
        </p:txBody>
      </p:sp>
      <p:sp>
        <p:nvSpPr>
          <p:cNvPr id="6" name="CuadroTexto 5">
            <a:extLst>
              <a:ext uri="{FF2B5EF4-FFF2-40B4-BE49-F238E27FC236}">
                <a16:creationId xmlns:a16="http://schemas.microsoft.com/office/drawing/2014/main" id="{B1428B65-161B-4D93-BC31-481D8592900E}"/>
              </a:ext>
            </a:extLst>
          </p:cNvPr>
          <p:cNvSpPr txBox="1"/>
          <p:nvPr/>
        </p:nvSpPr>
        <p:spPr>
          <a:xfrm>
            <a:off x="2837616" y="4810456"/>
            <a:ext cx="5588118" cy="307777"/>
          </a:xfrm>
          <a:prstGeom prst="rect">
            <a:avLst/>
          </a:prstGeom>
          <a:noFill/>
        </p:spPr>
        <p:txBody>
          <a:bodyPr wrap="square" rtlCol="0">
            <a:spAutoFit/>
          </a:bodyPr>
          <a:lstStyle/>
          <a:p>
            <a:r>
              <a:rPr lang="es-MX" dirty="0" err="1">
                <a:solidFill>
                  <a:schemeClr val="bg1"/>
                </a:solidFill>
                <a:latin typeface="Abadi" panose="020B0604020104020204" pitchFamily="34" charset="0"/>
              </a:rPr>
              <a:t>Buyer</a:t>
            </a:r>
            <a:r>
              <a:rPr lang="es-MX" dirty="0">
                <a:solidFill>
                  <a:schemeClr val="bg1"/>
                </a:solidFill>
                <a:latin typeface="Abadi" panose="020B0604020104020204" pitchFamily="34" charset="0"/>
              </a:rPr>
              <a:t> persona Generación Z</a:t>
            </a:r>
            <a:endParaRPr lang="es-CO" dirty="0">
              <a:solidFill>
                <a:schemeClr val="bg1"/>
              </a:solidFill>
              <a:latin typeface="Abadi" panose="020B0604020104020204" pitchFamily="34" charset="0"/>
            </a:endParaRPr>
          </a:p>
        </p:txBody>
      </p:sp>
      <p:pic>
        <p:nvPicPr>
          <p:cNvPr id="7" name="Marcador de contenido 5">
            <a:extLst>
              <a:ext uri="{FF2B5EF4-FFF2-40B4-BE49-F238E27FC236}">
                <a16:creationId xmlns:a16="http://schemas.microsoft.com/office/drawing/2014/main" id="{6A5C64F2-9E4D-4065-869E-8127180DB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114" y="129972"/>
            <a:ext cx="5835102" cy="4680484"/>
          </a:xfrm>
          <a:prstGeom prst="rect">
            <a:avLst/>
          </a:prstGeom>
          <a:noFill/>
          <a:ln>
            <a:noFill/>
          </a:ln>
        </p:spPr>
      </p:pic>
      <p:sp>
        <p:nvSpPr>
          <p:cNvPr id="9" name="Google Shape;535;p26">
            <a:extLst>
              <a:ext uri="{FF2B5EF4-FFF2-40B4-BE49-F238E27FC236}">
                <a16:creationId xmlns:a16="http://schemas.microsoft.com/office/drawing/2014/main" id="{BE513817-E00F-4D2C-BC40-AC6F126D4A77}"/>
              </a:ext>
            </a:extLst>
          </p:cNvPr>
          <p:cNvSpPr txBox="1">
            <a:spLocks/>
          </p:cNvSpPr>
          <p:nvPr/>
        </p:nvSpPr>
        <p:spPr>
          <a:xfrm>
            <a:off x="494112" y="1163232"/>
            <a:ext cx="1551627" cy="66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pPr algn="ctr"/>
            <a:r>
              <a:rPr lang="es-CO" sz="1800" dirty="0">
                <a:solidFill>
                  <a:srgbClr val="11FFFF"/>
                </a:solidFill>
              </a:rPr>
              <a:t> Nativos digitales</a:t>
            </a:r>
          </a:p>
        </p:txBody>
      </p:sp>
    </p:spTree>
    <p:extLst>
      <p:ext uri="{BB962C8B-B14F-4D97-AF65-F5344CB8AC3E}">
        <p14:creationId xmlns:p14="http://schemas.microsoft.com/office/powerpoint/2010/main" val="15160569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4" name="Google Shape;534;p26"/>
          <p:cNvPicPr preferRelativeResize="0"/>
          <p:nvPr/>
        </p:nvPicPr>
        <p:blipFill>
          <a:blip r:embed="rId3">
            <a:alphaModFix amt="88000"/>
          </a:blip>
          <a:stretch>
            <a:fillRect/>
          </a:stretch>
        </p:blipFill>
        <p:spPr>
          <a:xfrm>
            <a:off x="658174" y="1723801"/>
            <a:ext cx="1223505" cy="1172981"/>
          </a:xfrm>
          <a:prstGeom prst="rect">
            <a:avLst/>
          </a:prstGeom>
          <a:noFill/>
          <a:ln>
            <a:noFill/>
          </a:ln>
        </p:spPr>
      </p:pic>
      <p:sp>
        <p:nvSpPr>
          <p:cNvPr id="535" name="Google Shape;535;p26"/>
          <p:cNvSpPr txBox="1">
            <a:spLocks noGrp="1"/>
          </p:cNvSpPr>
          <p:nvPr>
            <p:ph type="ctrTitle" idx="4294967295"/>
          </p:nvPr>
        </p:nvSpPr>
        <p:spPr>
          <a:xfrm>
            <a:off x="339577" y="865018"/>
            <a:ext cx="1860697" cy="6693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dirty="0">
                <a:solidFill>
                  <a:srgbClr val="11FFFF"/>
                </a:solidFill>
              </a:rPr>
              <a:t>Vida analógica en su infancia y digital en su madurez</a:t>
            </a:r>
          </a:p>
        </p:txBody>
      </p:sp>
      <p:sp>
        <p:nvSpPr>
          <p:cNvPr id="6" name="CuadroTexto 5">
            <a:extLst>
              <a:ext uri="{FF2B5EF4-FFF2-40B4-BE49-F238E27FC236}">
                <a16:creationId xmlns:a16="http://schemas.microsoft.com/office/drawing/2014/main" id="{B1428B65-161B-4D93-BC31-481D8592900E}"/>
              </a:ext>
            </a:extLst>
          </p:cNvPr>
          <p:cNvSpPr txBox="1"/>
          <p:nvPr/>
        </p:nvSpPr>
        <p:spPr>
          <a:xfrm>
            <a:off x="2656927" y="4810456"/>
            <a:ext cx="5588118" cy="307777"/>
          </a:xfrm>
          <a:prstGeom prst="rect">
            <a:avLst/>
          </a:prstGeom>
          <a:noFill/>
        </p:spPr>
        <p:txBody>
          <a:bodyPr wrap="square" rtlCol="0">
            <a:spAutoFit/>
          </a:bodyPr>
          <a:lstStyle/>
          <a:p>
            <a:r>
              <a:rPr lang="es-MX" dirty="0" err="1">
                <a:solidFill>
                  <a:schemeClr val="bg1"/>
                </a:solidFill>
                <a:latin typeface="Abadi" panose="020B0604020104020204" pitchFamily="34" charset="0"/>
              </a:rPr>
              <a:t>Buyer</a:t>
            </a:r>
            <a:r>
              <a:rPr lang="es-MX" dirty="0">
                <a:solidFill>
                  <a:schemeClr val="bg1"/>
                </a:solidFill>
                <a:latin typeface="Abadi" panose="020B0604020104020204" pitchFamily="34" charset="0"/>
              </a:rPr>
              <a:t> persona Generación X </a:t>
            </a:r>
            <a:endParaRPr lang="es-CO" dirty="0">
              <a:solidFill>
                <a:schemeClr val="bg1"/>
              </a:solidFill>
              <a:latin typeface="Abadi" panose="020B0604020104020204" pitchFamily="34" charset="0"/>
            </a:endParaRPr>
          </a:p>
        </p:txBody>
      </p:sp>
      <p:pic>
        <p:nvPicPr>
          <p:cNvPr id="8" name="Marcador de contenido 5">
            <a:extLst>
              <a:ext uri="{FF2B5EF4-FFF2-40B4-BE49-F238E27FC236}">
                <a16:creationId xmlns:a16="http://schemas.microsoft.com/office/drawing/2014/main" id="{B48F5427-731C-4FD3-A183-FC0827A07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6927" y="78236"/>
            <a:ext cx="5955445" cy="4732220"/>
          </a:xfrm>
          <a:prstGeom prst="rect">
            <a:avLst/>
          </a:prstGeom>
          <a:noFill/>
          <a:ln>
            <a:noFill/>
          </a:ln>
        </p:spPr>
      </p:pic>
      <p:sp>
        <p:nvSpPr>
          <p:cNvPr id="9" name="Google Shape;535;p26">
            <a:extLst>
              <a:ext uri="{FF2B5EF4-FFF2-40B4-BE49-F238E27FC236}">
                <a16:creationId xmlns:a16="http://schemas.microsoft.com/office/drawing/2014/main" id="{F435EFBC-9C8A-4D08-AB89-645E2D72ABFB}"/>
              </a:ext>
            </a:extLst>
          </p:cNvPr>
          <p:cNvSpPr txBox="1">
            <a:spLocks/>
          </p:cNvSpPr>
          <p:nvPr/>
        </p:nvSpPr>
        <p:spPr>
          <a:xfrm>
            <a:off x="658172" y="2972982"/>
            <a:ext cx="1223505" cy="66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pPr algn="ctr"/>
            <a:r>
              <a:rPr lang="es-CO" sz="1800" dirty="0">
                <a:solidFill>
                  <a:srgbClr val="11FFFF"/>
                </a:solidFill>
              </a:rPr>
              <a:t>Generación X (1965 -1981)</a:t>
            </a:r>
          </a:p>
        </p:txBody>
      </p:sp>
    </p:spTree>
    <p:extLst>
      <p:ext uri="{BB962C8B-B14F-4D97-AF65-F5344CB8AC3E}">
        <p14:creationId xmlns:p14="http://schemas.microsoft.com/office/powerpoint/2010/main" val="268159262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4" name="Google Shape;534;p26"/>
          <p:cNvPicPr preferRelativeResize="0"/>
          <p:nvPr/>
        </p:nvPicPr>
        <p:blipFill>
          <a:blip r:embed="rId3">
            <a:alphaModFix amt="88000"/>
          </a:blip>
          <a:stretch>
            <a:fillRect/>
          </a:stretch>
        </p:blipFill>
        <p:spPr>
          <a:xfrm>
            <a:off x="658174" y="1723801"/>
            <a:ext cx="1223505" cy="1172981"/>
          </a:xfrm>
          <a:prstGeom prst="rect">
            <a:avLst/>
          </a:prstGeom>
          <a:noFill/>
          <a:ln>
            <a:noFill/>
          </a:ln>
        </p:spPr>
      </p:pic>
      <p:sp>
        <p:nvSpPr>
          <p:cNvPr id="535" name="Google Shape;535;p26"/>
          <p:cNvSpPr txBox="1">
            <a:spLocks noGrp="1"/>
          </p:cNvSpPr>
          <p:nvPr>
            <p:ph type="ctrTitle" idx="4294967295"/>
          </p:nvPr>
        </p:nvSpPr>
        <p:spPr>
          <a:xfrm>
            <a:off x="658174" y="2896782"/>
            <a:ext cx="1223505" cy="6693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1800" dirty="0">
                <a:solidFill>
                  <a:srgbClr val="11FFFF"/>
                </a:solidFill>
              </a:rPr>
              <a:t>Baby </a:t>
            </a:r>
            <a:r>
              <a:rPr lang="es-CO" sz="1800" dirty="0" err="1">
                <a:solidFill>
                  <a:srgbClr val="11FFFF"/>
                </a:solidFill>
              </a:rPr>
              <a:t>Boomers</a:t>
            </a:r>
            <a:br>
              <a:rPr lang="es-CO" sz="1800" dirty="0">
                <a:solidFill>
                  <a:srgbClr val="11FFFF"/>
                </a:solidFill>
              </a:rPr>
            </a:br>
            <a:r>
              <a:rPr lang="es-CO" sz="1800" dirty="0">
                <a:solidFill>
                  <a:srgbClr val="11FFFF"/>
                </a:solidFill>
              </a:rPr>
              <a:t>(1945 -1966)</a:t>
            </a:r>
            <a:endParaRPr sz="1800" dirty="0">
              <a:solidFill>
                <a:srgbClr val="11FFFF"/>
              </a:solidFill>
              <a:latin typeface="Teko"/>
              <a:ea typeface="Teko"/>
              <a:cs typeface="Teko"/>
              <a:sym typeface="Teko"/>
            </a:endParaRPr>
          </a:p>
        </p:txBody>
      </p:sp>
      <p:sp>
        <p:nvSpPr>
          <p:cNvPr id="6" name="CuadroTexto 5">
            <a:extLst>
              <a:ext uri="{FF2B5EF4-FFF2-40B4-BE49-F238E27FC236}">
                <a16:creationId xmlns:a16="http://schemas.microsoft.com/office/drawing/2014/main" id="{B1428B65-161B-4D93-BC31-481D8592900E}"/>
              </a:ext>
            </a:extLst>
          </p:cNvPr>
          <p:cNvSpPr txBox="1"/>
          <p:nvPr/>
        </p:nvSpPr>
        <p:spPr>
          <a:xfrm>
            <a:off x="2641865" y="4817178"/>
            <a:ext cx="5588118" cy="307777"/>
          </a:xfrm>
          <a:prstGeom prst="rect">
            <a:avLst/>
          </a:prstGeom>
          <a:noFill/>
        </p:spPr>
        <p:txBody>
          <a:bodyPr wrap="square" rtlCol="0">
            <a:spAutoFit/>
          </a:bodyPr>
          <a:lstStyle/>
          <a:p>
            <a:r>
              <a:rPr lang="es-MX" dirty="0" err="1">
                <a:solidFill>
                  <a:schemeClr val="bg1"/>
                </a:solidFill>
                <a:latin typeface="Abadi" panose="020B0604020104020204" pitchFamily="34" charset="0"/>
              </a:rPr>
              <a:t>Buyer</a:t>
            </a:r>
            <a:r>
              <a:rPr lang="es-MX" dirty="0">
                <a:solidFill>
                  <a:schemeClr val="bg1"/>
                </a:solidFill>
                <a:latin typeface="Abadi" panose="020B0604020104020204" pitchFamily="34" charset="0"/>
              </a:rPr>
              <a:t> persona Baby </a:t>
            </a:r>
            <a:r>
              <a:rPr lang="es-MX" dirty="0" err="1">
                <a:solidFill>
                  <a:schemeClr val="bg1"/>
                </a:solidFill>
                <a:latin typeface="Abadi" panose="020B0604020104020204" pitchFamily="34" charset="0"/>
              </a:rPr>
              <a:t>Boomers</a:t>
            </a:r>
            <a:endParaRPr lang="es-CO" dirty="0">
              <a:solidFill>
                <a:schemeClr val="bg1"/>
              </a:solidFill>
              <a:latin typeface="Abadi" panose="020B0604020104020204" pitchFamily="34" charset="0"/>
            </a:endParaRPr>
          </a:p>
        </p:txBody>
      </p:sp>
      <p:pic>
        <p:nvPicPr>
          <p:cNvPr id="7" name="Marcador de contenido 5" descr="Captura de pantalla de un celular&#10;&#10;Descripción generada automáticamente">
            <a:extLst>
              <a:ext uri="{FF2B5EF4-FFF2-40B4-BE49-F238E27FC236}">
                <a16:creationId xmlns:a16="http://schemas.microsoft.com/office/drawing/2014/main" id="{24488A12-00DF-487D-B53E-A38E2E457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1865" y="92420"/>
            <a:ext cx="5979620" cy="4706944"/>
          </a:xfrm>
          <a:prstGeom prst="rect">
            <a:avLst/>
          </a:prstGeom>
          <a:noFill/>
          <a:ln>
            <a:noFill/>
          </a:ln>
        </p:spPr>
      </p:pic>
      <p:sp>
        <p:nvSpPr>
          <p:cNvPr id="8" name="Google Shape;535;p26">
            <a:extLst>
              <a:ext uri="{FF2B5EF4-FFF2-40B4-BE49-F238E27FC236}">
                <a16:creationId xmlns:a16="http://schemas.microsoft.com/office/drawing/2014/main" id="{1D6546D0-126F-4FF2-89A2-BB3680248E16}"/>
              </a:ext>
            </a:extLst>
          </p:cNvPr>
          <p:cNvSpPr txBox="1">
            <a:spLocks/>
          </p:cNvSpPr>
          <p:nvPr/>
        </p:nvSpPr>
        <p:spPr>
          <a:xfrm>
            <a:off x="180204" y="1028385"/>
            <a:ext cx="2179443" cy="669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2pPr>
            <a:lvl3pPr marR="0" lvl="2"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3pPr>
            <a:lvl4pPr marR="0" lvl="3"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4pPr>
            <a:lvl5pPr marR="0" lvl="4"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5pPr>
            <a:lvl6pPr marR="0" lvl="5"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6pPr>
            <a:lvl7pPr marR="0" lvl="6"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7pPr>
            <a:lvl8pPr marR="0" lvl="7"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8pPr>
            <a:lvl9pPr marR="0" lvl="8" algn="l" rtl="0">
              <a:lnSpc>
                <a:spcPct val="100000"/>
              </a:lnSpc>
              <a:spcBef>
                <a:spcPts val="0"/>
              </a:spcBef>
              <a:spcAft>
                <a:spcPts val="0"/>
              </a:spcAft>
              <a:buClr>
                <a:schemeClr val="lt1"/>
              </a:buClr>
              <a:buSzPts val="2800"/>
              <a:buFont typeface="Teko"/>
              <a:buNone/>
              <a:defRPr sz="2800" b="0" i="0" u="none" strike="noStrike" cap="none">
                <a:solidFill>
                  <a:schemeClr val="lt1"/>
                </a:solidFill>
                <a:latin typeface="Teko"/>
                <a:ea typeface="Teko"/>
                <a:cs typeface="Teko"/>
                <a:sym typeface="Teko"/>
              </a:defRPr>
            </a:lvl9pPr>
          </a:lstStyle>
          <a:p>
            <a:pPr algn="ctr"/>
            <a:r>
              <a:rPr lang="es-MX" sz="1800" dirty="0">
                <a:solidFill>
                  <a:srgbClr val="11FFFF"/>
                </a:solidFill>
              </a:rPr>
              <a:t>El trabajo es lo más importante</a:t>
            </a:r>
            <a:endParaRPr lang="es-CO" sz="1800" dirty="0">
              <a:solidFill>
                <a:srgbClr val="11FFFF"/>
              </a:solidFill>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28"/>
          <p:cNvSpPr txBox="1">
            <a:spLocks noGrp="1"/>
          </p:cNvSpPr>
          <p:nvPr>
            <p:ph type="title"/>
          </p:nvPr>
        </p:nvSpPr>
        <p:spPr>
          <a:xfrm>
            <a:off x="998339" y="1939199"/>
            <a:ext cx="2797200" cy="62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CO" sz="3600" dirty="0">
                <a:solidFill>
                  <a:srgbClr val="F3F3F3"/>
                </a:solidFill>
                <a:latin typeface="Teko"/>
                <a:ea typeface="Teko"/>
                <a:cs typeface="Teko"/>
                <a:sym typeface="Teko"/>
              </a:rPr>
              <a:t>MOCKUP</a:t>
            </a:r>
          </a:p>
        </p:txBody>
      </p:sp>
      <p:pic>
        <p:nvPicPr>
          <p:cNvPr id="622" name="Google Shape;622;p28"/>
          <p:cNvPicPr preferRelativeResize="0"/>
          <p:nvPr/>
        </p:nvPicPr>
        <p:blipFill>
          <a:blip r:embed="rId3">
            <a:alphaModFix/>
          </a:blip>
          <a:stretch>
            <a:fillRect/>
          </a:stretch>
        </p:blipFill>
        <p:spPr>
          <a:xfrm rot="-5400000">
            <a:off x="-173093" y="1539587"/>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24" name="Google Shape;624;p28"/>
          <p:cNvGrpSpPr/>
          <p:nvPr/>
        </p:nvGrpSpPr>
        <p:grpSpPr>
          <a:xfrm>
            <a:off x="3095624" y="2352675"/>
            <a:ext cx="6296021" cy="2049886"/>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descr="Imagen que contiene Sitio web&#10;&#10;Descripción generada automáticamente">
            <a:extLst>
              <a:ext uri="{FF2B5EF4-FFF2-40B4-BE49-F238E27FC236}">
                <a16:creationId xmlns:a16="http://schemas.microsoft.com/office/drawing/2014/main" id="{BAE6E477-55E0-4976-BDE4-6F3A3E056C03}"/>
              </a:ext>
            </a:extLst>
          </p:cNvPr>
          <p:cNvPicPr>
            <a:picLocks noChangeAspect="1"/>
          </p:cNvPicPr>
          <p:nvPr/>
        </p:nvPicPr>
        <p:blipFill>
          <a:blip r:embed="rId4"/>
          <a:stretch>
            <a:fillRect/>
          </a:stretch>
        </p:blipFill>
        <p:spPr>
          <a:xfrm>
            <a:off x="4391024" y="238125"/>
            <a:ext cx="2447925" cy="3877350"/>
          </a:xfrm>
          <a:prstGeom prst="rect">
            <a:avLst/>
          </a:prstGeom>
        </p:spPr>
      </p:pic>
    </p:spTree>
  </p:cSld>
  <p:clrMapOvr>
    <a:masterClrMapping/>
  </p:clrMapOvr>
  <p:transition spd="slow">
    <p:cover/>
  </p:transition>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972</TotalTime>
  <Words>1158</Words>
  <Application>Microsoft Office PowerPoint</Application>
  <PresentationFormat>Presentación en pantalla (16:9)</PresentationFormat>
  <Paragraphs>228</Paragraphs>
  <Slides>34</Slides>
  <Notes>34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34</vt:i4>
      </vt:variant>
    </vt:vector>
  </HeadingPairs>
  <TitlesOfParts>
    <vt:vector size="43" baseType="lpstr">
      <vt:lpstr>Teko</vt:lpstr>
      <vt:lpstr>Source Code Pro</vt:lpstr>
      <vt:lpstr>Arial</vt:lpstr>
      <vt:lpstr>Calibri</vt:lpstr>
      <vt:lpstr>Source Code Pro Light</vt:lpstr>
      <vt:lpstr>Teko Medium</vt:lpstr>
      <vt:lpstr>Teko Light</vt:lpstr>
      <vt:lpstr>Abadi</vt:lpstr>
      <vt:lpstr>Pitch Deck Template</vt:lpstr>
      <vt:lpstr>    NextDoor  banca virtual</vt:lpstr>
      <vt:lpstr>NUESTRO EQUIPO</vt:lpstr>
      <vt:lpstr>CONTENIDO </vt:lpstr>
      <vt:lpstr>INTRODUCCIÓN</vt:lpstr>
      <vt:lpstr>Presentación de PowerPoint</vt:lpstr>
      <vt:lpstr>Generación z (1995 -)</vt:lpstr>
      <vt:lpstr>Vida analógica en su infancia y digital en su madurez</vt:lpstr>
      <vt:lpstr>Baby Boomers (1945 -1966)</vt:lpstr>
      <vt:lpstr>MOCKUP</vt:lpstr>
      <vt:lpstr>  ANÁLISIS DOFA</vt:lpstr>
      <vt:lpstr>ANALISIS DE LA SITUACIÓN</vt:lpstr>
      <vt:lpstr>PÚBLICO OBJETIVO</vt:lpstr>
      <vt:lpstr>OBJETIVOS</vt:lpstr>
      <vt:lpstr>OBJETIVOS</vt:lpstr>
      <vt:lpstr>ESTRATEGIA</vt:lpstr>
      <vt:lpstr>Estrategia (SEO no paga)</vt:lpstr>
      <vt:lpstr>KPIs a medir</vt:lpstr>
      <vt:lpstr>Escenarios metas</vt:lpstr>
      <vt:lpstr>Estrategia (SEO paga)</vt:lpstr>
      <vt:lpstr>Estrategia (SEO paga)</vt:lpstr>
      <vt:lpstr>Estrategia (SEO paga)</vt:lpstr>
      <vt:lpstr>Estrategia (SEO paga)</vt:lpstr>
      <vt:lpstr>Estrategia (SEO paga)</vt:lpstr>
      <vt:lpstr>Estrategia (SEO paga)</vt:lpstr>
      <vt:lpstr>Estrategia (SEO paga)</vt:lpstr>
      <vt:lpstr>Estrategia (SEO paga)</vt:lpstr>
      <vt:lpstr>KPIs a medir </vt:lpstr>
      <vt:lpstr>DASHBOARD</vt:lpstr>
      <vt:lpstr>FUENTE DATA</vt:lpstr>
      <vt:lpstr>SESIONES -TRANSACCIONES</vt:lpstr>
      <vt:lpstr>USUARIOS NUEVOS </vt:lpstr>
      <vt:lpstr>IMPRESIONES – CLICS - INGRESOS</vt:lpstr>
      <vt:lpstr>METRICAS – USUARIOS VS. SESIONES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ECI inscripciones</dc:title>
  <dc:creator>Alexander Torres</dc:creator>
  <cp:lastModifiedBy>TORRES SEGURA DUCK JAMES ALEXANDER</cp:lastModifiedBy>
  <cp:revision>58</cp:revision>
  <dcterms:modified xsi:type="dcterms:W3CDTF">2020-12-03T02:27:39Z</dcterms:modified>
</cp:coreProperties>
</file>